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SpecialPlsOnTitleSld="0" saveSubsetFonts="1">
  <p:sldMasterIdLst>
    <p:sldMasterId id="2147483674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8285" autoAdjust="0"/>
    <p:restoredTop sz="96509" autoAdjust="0"/>
  </p:normalViewPr>
  <p:slideViewPr>
    <p:cSldViewPr snapToGrid="0">
      <p:cViewPr>
        <p:scale>
          <a:sx n="100" d="100"/>
          <a:sy n="100" d="100"/>
        </p:scale>
        <p:origin x="494" y="62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presProps" Target="presProps.xml"  /><Relationship Id="rId2" Type="http://schemas.openxmlformats.org/officeDocument/2006/relationships/notesMaster" Target="notesMasters/notesMaster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381E5D2C-18EE-4886-960D-A5E68894C51A}" type="datetime1">
              <a:rPr lang="ko-KR" altLang="en-US"/>
              <a:pPr lvl="0">
                <a:defRPr/>
              </a:pPr>
              <a:t>2021-05-10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79A8702E-41D1-4005-BB41-029150BB09F8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9A8702E-41D1-4005-BB41-029150BB09F8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9A8702E-41D1-4005-BB41-029150BB09F8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9A8702E-41D1-4005-BB41-029150BB09F8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C162C4-6B2B-475B-8BF8-8D3B1CCEDE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5E531E-8290-4121-B1F2-5E7A2748D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AE5FE8-3618-4279-99C0-C6360E36B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736A-3901-47CF-846F-1CF651F9BD02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32D58F-9809-4240-B9D0-B3F119BE1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DA476-57BF-47F7-8931-FA194FF1C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347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F2BF43-B265-4FB2-A132-1700636C7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EA96A3-E9A6-4461-8990-D562132D8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469F47-2C3C-4A65-99B3-B0E5958D7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A239C-8EC1-48A8-9AC1-67DF9C55CD9B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8827A2-537C-4D91-B370-5CE1E482C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A464AE-0702-40C2-859A-52B5621A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05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EAD0A2-E9EA-42B1-AF35-CD42D8BA8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53315B-5A26-482E-A716-628714901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A19EAB-D700-4602-8BD1-FFAB4595B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164EA-00B5-4BA8-A85B-12C771127E05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4A489C-BBAA-49C8-8996-9297BE7AE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82A0BB-3D8F-4D87-B281-FDE6E4BC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6667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F1473-C149-4D5F-967E-4D03F9DB8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785951-588A-41A6-874A-A151AFB60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7478BF-5CF7-42D2-8436-A93EA7BD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2E96A-D7B4-48B6-85A1-005B3D690D17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D71027-D716-4008-B158-3B381576D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41088E-5D09-45FF-8B41-32711D39C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00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1A5D97-1E9F-45CF-9186-8E285D37D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CB0DA4-9C93-48A5-AE3B-F1F694951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45E2D6-2C5A-49A4-A22D-E2BDD39E9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DF019-E7FF-418F-B016-C22EFD9FD3BC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61C4BF-DAB5-48E1-AAC5-2CFFC32A3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4575F4-09F4-4747-94A8-FD0831159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684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F4F2D-E19F-44E5-ADE7-06EC44D1C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770BF7-128A-458E-8A6C-003414FACE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6F8316-8720-4C84-8C6F-5C78E0076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110AE1-EA8A-46B4-95D1-1D5088071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250D-6C06-4EBB-AE66-C6CADCAA671B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A46F61-764A-4497-AD18-711FC2910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002752-C7F6-41DA-BD9D-CFDD099A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250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5473DF-9829-4207-BEBB-6BC295AAF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56277F-2D83-48AC-8E23-89B8FFC85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579D12-B2E4-47FC-B127-94ACD056F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52DA16D-63FB-42A5-8CB0-934CF42927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A3C24F-8F31-4E6B-8B84-FE64C259BB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EE5E03-40AF-4931-AF0A-D2030CC12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BD55-51AF-404F-8099-0EEDCC21B7EB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CB4EA3-C0B4-4048-A8E3-937372EC9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FC586E-1E04-4FE6-9DB5-0C813458D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757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D330D-1CF0-408C-BB14-A01DD92B4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37A85A3-DE04-4C39-8BAF-38F225E97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F1C4-AC3F-4E60-A3FC-FC6CB5D5D252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46F4379-0B83-48EC-B8ED-BE1095252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EC7C0D-4564-4C80-91A0-9A08A9EDE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439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CA56575-0E5B-43E3-B205-50F4895B0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B82A7-AEF0-47B2-A75E-54042D33C31F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50AFD6-5302-46D5-AEAF-8BC505950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B4B5C7-5B94-4AAF-99A6-68DBBD311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088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AC27A6-22A3-473E-B011-FC211DC44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925917-5817-4CB9-834D-AC923500D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8020713-E2B9-4071-865C-B0CFA7170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2E33DA-80F7-42FB-A797-69CAF9DEE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A74C-3833-41CA-87BC-553F7A9F024A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26EB87-6D2E-4A59-B84C-E0B6F8FB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A26556-2432-4EB2-9D44-9F97BCCC8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39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B2FDE0-5F8C-4DCC-AB1F-9A5C47F0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FD759C-281D-4CC6-8B7F-1DFC998E6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B48FDE-6708-4BB5-B7C5-1B9FE9DC4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9EB5ED-0FF2-4F5E-9C63-A4D029547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CC185-058D-4D30-BB76-4F560E51D3F2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6A9420-7064-465C-B539-5E478A57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205DD3-6F88-49FA-B30A-A30A3E1EE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687227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C69F9A-EA3B-4B6F-9F2B-D6A152D8C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0E8166-56D7-43A9-8E7C-982B9C3A6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344EA2-EF18-4C55-94DC-E11D83618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7E50C-2C32-43F1-96DE-3AE1ED496252}" type="datetime1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A72A7-558A-41AC-BDBF-ADA1C4AECD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0AA44B-5E6A-4053-B6E0-51F4AE6BCB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04D3A-2569-45D4-B9E8-2EB02A007D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17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png"  /><Relationship Id="rId4" Type="http://schemas.openxmlformats.org/officeDocument/2006/relationships/image" Target="../media/image16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jpeg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Relationship Id="rId6" Type="http://schemas.openxmlformats.org/officeDocument/2006/relationships/image" Target="../media/image6.png"  /><Relationship Id="rId7" Type="http://schemas.openxmlformats.org/officeDocument/2006/relationships/image" Target="../media/image7.png"  /><Relationship Id="rId8" Type="http://schemas.openxmlformats.org/officeDocument/2006/relationships/image" Target="../media/image7.png"  /><Relationship Id="rId9" Type="http://schemas.openxmlformats.org/officeDocument/2006/relationships/image" Target="../media/image7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8.png"  /><Relationship Id="rId4" Type="http://schemas.openxmlformats.org/officeDocument/2006/relationships/image" Target="../media/image9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0.png"  /><Relationship Id="rId4" Type="http://schemas.openxmlformats.org/officeDocument/2006/relationships/image" Target="../media/image11.png"  /><Relationship Id="rId5" Type="http://schemas.openxmlformats.org/officeDocument/2006/relationships/image" Target="../media/image12.png"  /><Relationship Id="rId6" Type="http://schemas.openxmlformats.org/officeDocument/2006/relationships/image" Target="../media/image1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45DA30-0A51-485F-A06B-73751A1F4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0329" y="920986"/>
            <a:ext cx="3242552" cy="1418516"/>
          </a:xfrm>
        </p:spPr>
        <p:txBody>
          <a:bodyPr/>
          <a:lstStyle/>
          <a:p>
            <a:r>
              <a:rPr lang="ko-KR" altLang="en-US" sz="4800" b="1" dirty="0">
                <a:solidFill>
                  <a:srgbClr val="003F60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  <a:reflection endPos="0" dist="50800" dir="5400000" sy="-100000" algn="bl" rotWithShape="0"/>
                </a:effectLst>
              </a:rPr>
              <a:t>자이언트</a:t>
            </a:r>
            <a:br>
              <a:rPr lang="en-US" altLang="ko-KR" b="1" dirty="0">
                <a:solidFill>
                  <a:srgbClr val="003F60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  <a:reflection endPos="0" dist="50800" dir="5400000" sy="-100000" algn="bl" rotWithShape="0"/>
                </a:effectLst>
              </a:rPr>
            </a:br>
            <a:r>
              <a:rPr lang="ko-KR" altLang="en-US" sz="3600" b="1" dirty="0" err="1">
                <a:solidFill>
                  <a:srgbClr val="003F60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  <a:reflection endPos="0" dist="50800" dir="5400000" sy="-100000" algn="bl" rotWithShape="0"/>
                </a:effectLst>
              </a:rPr>
              <a:t>슬레이어</a:t>
            </a:r>
            <a:endParaRPr lang="ko-KR" altLang="en-US" sz="3600" b="1" dirty="0">
              <a:solidFill>
                <a:srgbClr val="003F60"/>
              </a:solidFill>
              <a:effectLst>
                <a:outerShdw blurRad="50800" dist="38100" dir="5400000" algn="t" rotWithShape="0">
                  <a:prstClr val="black">
                    <a:alpha val="50000"/>
                  </a:prstClr>
                </a:outerShdw>
                <a:reflection endPos="0" dist="50800" dir="5400000" sy="-100000" algn="bl" rotWithShape="0"/>
              </a:effectLst>
            </a:endParaRPr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D077CEA2-9920-4C93-8AA8-7CFB3226AB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39" r="39125"/>
          <a:stretch/>
        </p:blipFill>
        <p:spPr>
          <a:xfrm>
            <a:off x="8360229" y="0"/>
            <a:ext cx="2540334" cy="6858000"/>
          </a:xfrm>
          <a:prstGeom prst="rect">
            <a:avLst/>
          </a:prstGeo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65389B58-A421-4AC3-BB03-149A79240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7515" y="0"/>
            <a:ext cx="2208179" cy="6858000"/>
          </a:xfrm>
        </p:spPr>
        <p:txBody>
          <a:bodyPr>
            <a:normAutofit/>
          </a:bodyPr>
          <a:lstStyle/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endParaRPr lang="en-US" altLang="ko-KR" sz="1200" b="1" dirty="0">
              <a:solidFill>
                <a:srgbClr val="003F60"/>
              </a:solidFill>
            </a:endParaRPr>
          </a:p>
          <a:p>
            <a:r>
              <a:rPr lang="en-US" altLang="ko-KR" sz="1400" b="1" dirty="0">
                <a:solidFill>
                  <a:srgbClr val="003F60"/>
                </a:solidFill>
              </a:rPr>
              <a:t>2015180033 </a:t>
            </a:r>
            <a:r>
              <a:rPr lang="ko-KR" altLang="en-US" sz="1400" b="1" dirty="0">
                <a:solidFill>
                  <a:srgbClr val="003F60"/>
                </a:solidFill>
              </a:rPr>
              <a:t>이태훈</a:t>
            </a:r>
            <a:endParaRPr lang="en-US" altLang="ko-KR" sz="1400" b="1" dirty="0">
              <a:solidFill>
                <a:srgbClr val="003F60"/>
              </a:solidFill>
            </a:endParaRPr>
          </a:p>
          <a:p>
            <a:r>
              <a:rPr lang="en-US" altLang="ko-KR" sz="1400" b="1" dirty="0">
                <a:solidFill>
                  <a:srgbClr val="003F60"/>
                </a:solidFill>
              </a:rPr>
              <a:t>2015180036 </a:t>
            </a:r>
            <a:r>
              <a:rPr lang="ko-KR" altLang="en-US" sz="1400" b="1" dirty="0">
                <a:solidFill>
                  <a:srgbClr val="003F60"/>
                </a:solidFill>
              </a:rPr>
              <a:t>장영진</a:t>
            </a:r>
            <a:endParaRPr lang="en-US" altLang="ko-KR" sz="1400" b="1" dirty="0">
              <a:solidFill>
                <a:srgbClr val="003F60"/>
              </a:solidFill>
            </a:endParaRPr>
          </a:p>
          <a:p>
            <a:r>
              <a:rPr lang="en-US" altLang="ko-KR" sz="1400" b="1" dirty="0">
                <a:solidFill>
                  <a:srgbClr val="003F60"/>
                </a:solidFill>
              </a:rPr>
              <a:t>2015182034 </a:t>
            </a:r>
            <a:r>
              <a:rPr lang="ko-KR" altLang="en-US" sz="1400" b="1" dirty="0">
                <a:solidFill>
                  <a:srgbClr val="003F60"/>
                </a:solidFill>
              </a:rPr>
              <a:t>임종현</a:t>
            </a:r>
            <a:endParaRPr lang="en-US" altLang="ko-KR" sz="1400" b="1" dirty="0">
              <a:solidFill>
                <a:srgbClr val="003F60"/>
              </a:solidFill>
            </a:endParaRPr>
          </a:p>
          <a:p>
            <a:endParaRPr lang="en-US" altLang="ko-KR" sz="1400" b="1" dirty="0">
              <a:solidFill>
                <a:srgbClr val="003F60"/>
              </a:solidFill>
            </a:endParaRPr>
          </a:p>
          <a:p>
            <a:endParaRPr lang="en-US" altLang="ko-KR" sz="1400" b="1" dirty="0">
              <a:solidFill>
                <a:srgbClr val="003F60"/>
              </a:solidFill>
            </a:endParaRPr>
          </a:p>
          <a:p>
            <a:r>
              <a:rPr lang="en-US" altLang="ko-KR" sz="1400" b="1" dirty="0">
                <a:solidFill>
                  <a:srgbClr val="003F60"/>
                </a:solidFill>
              </a:rPr>
              <a:t>Professor	</a:t>
            </a:r>
            <a:r>
              <a:rPr lang="ko-KR" altLang="en-US" sz="1400" b="1" dirty="0">
                <a:solidFill>
                  <a:srgbClr val="003F60"/>
                </a:solidFill>
              </a:rPr>
              <a:t>김재경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5708B72-3DBF-4165-A022-074AD27E7605}"/>
              </a:ext>
            </a:extLst>
          </p:cNvPr>
          <p:cNvSpPr/>
          <p:nvPr/>
        </p:nvSpPr>
        <p:spPr>
          <a:xfrm rot="5400000">
            <a:off x="9567383" y="5361232"/>
            <a:ext cx="126027" cy="25403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42E4FFFB-6B9B-4A9D-9C95-0017D9601097}"/>
              </a:ext>
            </a:extLst>
          </p:cNvPr>
          <p:cNvSpPr/>
          <p:nvPr/>
        </p:nvSpPr>
        <p:spPr>
          <a:xfrm rot="5400000">
            <a:off x="9567381" y="-1024110"/>
            <a:ext cx="126027" cy="25403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BF30492-6D5A-4844-AA88-B7BCF56EE94F}"/>
              </a:ext>
            </a:extLst>
          </p:cNvPr>
          <p:cNvSpPr/>
          <p:nvPr/>
        </p:nvSpPr>
        <p:spPr>
          <a:xfrm>
            <a:off x="2075043" y="5456128"/>
            <a:ext cx="961772" cy="961772"/>
          </a:xfrm>
          <a:prstGeom prst="rect">
            <a:avLst/>
          </a:prstGeom>
          <a:noFill/>
          <a:ln w="38100">
            <a:solidFill>
              <a:srgbClr val="003F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801943"/>
      </p:ext>
    </p:extLst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10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-</a:t>
            </a:r>
            <a:r>
              <a:rPr lang="ko-KR" altLang="en-US" sz="2000" b="1">
                <a:solidFill>
                  <a:schemeClr val="accent4"/>
                </a:solidFill>
              </a:rPr>
              <a:t> 게임 </a:t>
            </a:r>
            <a:r>
              <a:rPr lang="en-US" altLang="ko-KR" sz="2000" b="1">
                <a:solidFill>
                  <a:schemeClr val="accent4"/>
                </a:solidFill>
              </a:rPr>
              <a:t>UI / </a:t>
            </a:r>
            <a:r>
              <a:rPr lang="ko-KR" altLang="en-US" sz="2000" b="1">
                <a:solidFill>
                  <a:schemeClr val="accent4"/>
                </a:solidFill>
              </a:rPr>
              <a:t>거울 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5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7782" y="1597998"/>
            <a:ext cx="5529196" cy="3448176"/>
          </a:xfrm>
          <a:prstGeom prst="rect">
            <a:avLst/>
          </a:prstGeom>
        </p:spPr>
      </p:pic>
      <p:pic>
        <p:nvPicPr>
          <p:cNvPr id="5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799625" y="1647190"/>
            <a:ext cx="4296374" cy="3385508"/>
          </a:xfrm>
          <a:prstGeom prst="rect">
            <a:avLst/>
          </a:prstGeom>
        </p:spPr>
      </p:pic>
      <p:sp>
        <p:nvSpPr>
          <p:cNvPr id="56" name="TextBox 40"/>
          <p:cNvSpPr txBox="1"/>
          <p:nvPr/>
        </p:nvSpPr>
        <p:spPr>
          <a:xfrm>
            <a:off x="1733228" y="5329397"/>
            <a:ext cx="4686135" cy="1431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>
                <a:solidFill>
                  <a:srgbClr val="003f60"/>
                </a:solidFill>
              </a:rPr>
              <a:t>미니맵 </a:t>
            </a:r>
            <a:r>
              <a:rPr lang="en-US" altLang="ko-KR" sz="2000" b="1">
                <a:solidFill>
                  <a:srgbClr val="003f60"/>
                </a:solidFill>
              </a:rPr>
              <a:t>/</a:t>
            </a:r>
            <a:r>
              <a:rPr lang="ko-KR" altLang="en-US" sz="2000" b="1">
                <a:solidFill>
                  <a:srgbClr val="003f60"/>
                </a:solidFill>
              </a:rPr>
              <a:t> </a:t>
            </a:r>
            <a:r>
              <a:rPr lang="en-US" altLang="ko-KR" sz="2000" b="1">
                <a:solidFill>
                  <a:srgbClr val="003f60"/>
                </a:solidFill>
              </a:rPr>
              <a:t>UI</a:t>
            </a:r>
            <a:r>
              <a:rPr lang="ko-KR" altLang="en-US" sz="2000" b="1">
                <a:solidFill>
                  <a:srgbClr val="003f60"/>
                </a:solidFill>
              </a:rPr>
              <a:t> </a:t>
            </a:r>
            <a:endParaRPr lang="ko-KR" altLang="en-US" sz="2000" b="1">
              <a:solidFill>
                <a:srgbClr val="003f60"/>
              </a:solidFill>
            </a:endParaRPr>
          </a:p>
          <a:p>
            <a:pPr lvl="0">
              <a:defRPr/>
            </a:pPr>
            <a:endParaRPr lang="en-US" altLang="ko-KR" sz="1600" b="1"/>
          </a:p>
          <a:p>
            <a:pPr lvl="0">
              <a:defRPr/>
            </a:pPr>
            <a:r>
              <a:rPr lang="ko-KR" altLang="en-US" sz="1600" b="1"/>
              <a:t>일반적인 방법으로 보면 피해를 입는 오브젝트</a:t>
            </a:r>
            <a:endParaRPr lang="ko-KR" altLang="en-US" sz="1600" b="1"/>
          </a:p>
          <a:p>
            <a:pPr lvl="0">
              <a:defRPr/>
            </a:pPr>
            <a:r>
              <a:rPr lang="en-US" altLang="ko-KR" sz="1600" b="1"/>
              <a:t>-&gt;</a:t>
            </a:r>
            <a:r>
              <a:rPr lang="ko-KR" altLang="en-US" sz="1600" b="1"/>
              <a:t>거울을 통해 시야를 확보하고 이동해야 한다</a:t>
            </a:r>
            <a:endParaRPr lang="ko-KR" altLang="en-US" sz="1600" b="1"/>
          </a:p>
          <a:p>
            <a:pPr lvl="0">
              <a:defRPr/>
            </a:pPr>
            <a:endParaRPr lang="en-US" altLang="ko-KR" sz="2000" b="1">
              <a:solidFill>
                <a:srgbClr val="003f60"/>
              </a:solidFill>
            </a:endParaRPr>
          </a:p>
        </p:txBody>
      </p:sp>
      <p:sp>
        <p:nvSpPr>
          <p:cNvPr id="57" name="TextBox 40"/>
          <p:cNvSpPr txBox="1"/>
          <p:nvPr/>
        </p:nvSpPr>
        <p:spPr>
          <a:xfrm>
            <a:off x="6436732" y="5387714"/>
            <a:ext cx="5755268" cy="1125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>
                <a:solidFill>
                  <a:srgbClr val="003f60"/>
                </a:solidFill>
              </a:rPr>
              <a:t>협력 퍼즐을 위한 거울 </a:t>
            </a:r>
            <a:endParaRPr lang="ko-KR" altLang="en-US" sz="2000" b="1">
              <a:solidFill>
                <a:srgbClr val="003f60"/>
              </a:solidFill>
            </a:endParaRPr>
          </a:p>
          <a:p>
            <a:pPr lvl="0">
              <a:defRPr/>
            </a:pPr>
            <a:endParaRPr lang="en-US" altLang="ko-KR" sz="1600" b="1">
              <a:solidFill>
                <a:srgbClr val="003f60"/>
              </a:solidFill>
            </a:endParaRPr>
          </a:p>
          <a:p>
            <a:pPr lvl="0">
              <a:defRPr/>
            </a:pPr>
            <a:r>
              <a:rPr lang="ko-KR" altLang="en-US" sz="1600" b="1"/>
              <a:t>두사람이 함께 풀어야 하는 바닥의 퍼즐</a:t>
            </a:r>
            <a:endParaRPr lang="ko-KR" altLang="en-US" sz="1600" b="1"/>
          </a:p>
          <a:p>
            <a:pPr lvl="0">
              <a:defRPr/>
            </a:pPr>
            <a:r>
              <a:rPr lang="en-US" altLang="ko-KR" sz="1600" b="1"/>
              <a:t>-&gt;</a:t>
            </a:r>
            <a:r>
              <a:rPr lang="ko-KR" altLang="en-US" sz="1600" b="1"/>
              <a:t>양측의 플레이어 퍼즐이 이어지면 문이 열림</a:t>
            </a:r>
            <a:endParaRPr lang="en-US" altLang="ko-KR" sz="1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문제보안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11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문제점 및 보완책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3" name="TextBox 20"/>
          <p:cNvSpPr txBox="1"/>
          <p:nvPr/>
        </p:nvSpPr>
        <p:spPr>
          <a:xfrm>
            <a:off x="2101783" y="921690"/>
            <a:ext cx="9795556" cy="4972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000" b="1"/>
              <a:t>깃허브 미숙</a:t>
            </a:r>
            <a:endParaRPr lang="ko-KR" altLang="en-US" sz="3000" b="1"/>
          </a:p>
          <a:p>
            <a:pPr lvl="0">
              <a:defRPr/>
            </a:pPr>
            <a:r>
              <a:rPr lang="en-US" altLang="ko-KR" sz="2000"/>
              <a:t>-</a:t>
            </a:r>
            <a:r>
              <a:rPr lang="ko-KR" altLang="en-US" sz="2000"/>
              <a:t> 깃허브 명령어 실수로 인한 작업 삭제 경험</a:t>
            </a:r>
            <a:endParaRPr lang="ko-KR" altLang="en-US" sz="2000"/>
          </a:p>
          <a:p>
            <a:pPr lvl="0">
              <a:defRPr/>
            </a:pPr>
            <a:endParaRPr lang="en-US" altLang="ko-KR" sz="1000" b="1"/>
          </a:p>
          <a:p>
            <a:pPr lvl="0">
              <a:defRPr/>
            </a:pPr>
            <a:r>
              <a:rPr lang="en-US" altLang="ko-KR" sz="2000" b="1"/>
              <a:t>-&gt;</a:t>
            </a:r>
            <a:r>
              <a:rPr lang="ko-KR" altLang="en-US" sz="2000" b="1"/>
              <a:t> 개발 과정에 있어서 많은 사용으로 인해 숙달</a:t>
            </a:r>
            <a:endParaRPr lang="ko-KR" altLang="en-US" sz="2000"/>
          </a:p>
          <a:p>
            <a:pPr lvl="0">
              <a:defRPr/>
            </a:pPr>
            <a:endParaRPr lang="ko-KR" altLang="en-US" sz="3000" b="1"/>
          </a:p>
          <a:p>
            <a:pPr lvl="0">
              <a:defRPr/>
            </a:pPr>
            <a:r>
              <a:rPr lang="ko-KR" altLang="en-US" sz="3000" b="1"/>
              <a:t>잘못 기획한 개발 일정</a:t>
            </a:r>
            <a:endParaRPr lang="ko-KR" altLang="en-US" sz="3000" b="1"/>
          </a:p>
          <a:p>
            <a:pPr lvl="0">
              <a:defRPr/>
            </a:pPr>
            <a:r>
              <a:rPr lang="en-US" altLang="ko-KR" sz="2000"/>
              <a:t>-</a:t>
            </a:r>
            <a:r>
              <a:rPr lang="ko-KR" altLang="en-US" sz="2000"/>
              <a:t> 기존의 생각한것과 다르게 기술적인 요소들의 구현이 게임 요소들의 구현보다 선행되었어야 함 </a:t>
            </a:r>
            <a:endParaRPr lang="ko-KR" altLang="en-US" sz="2000"/>
          </a:p>
          <a:p>
            <a:pPr lvl="0">
              <a:defRPr/>
            </a:pPr>
            <a:endParaRPr lang="ko-KR" altLang="en-US" sz="1000"/>
          </a:p>
          <a:p>
            <a:pPr lvl="0">
              <a:defRPr/>
            </a:pPr>
            <a:r>
              <a:rPr lang="en-US" altLang="ko-KR" sz="2000" b="1"/>
              <a:t>-&gt;</a:t>
            </a:r>
            <a:r>
              <a:rPr lang="ko-KR" altLang="en-US" sz="2000" b="1"/>
              <a:t> 개발 일정 변경</a:t>
            </a:r>
            <a:endParaRPr lang="ko-KR" altLang="en-US" sz="2000" b="1"/>
          </a:p>
          <a:p>
            <a:pPr lvl="0">
              <a:defRPr/>
            </a:pPr>
            <a:endParaRPr lang="ko-KR" altLang="en-US" sz="2000" b="1"/>
          </a:p>
          <a:p>
            <a:pPr lvl="0">
              <a:defRPr/>
            </a:pPr>
            <a:r>
              <a:rPr lang="ko-KR" altLang="en-US" sz="3000" b="1"/>
              <a:t>오버헤드를 고려하지 못했던 구현 방식</a:t>
            </a:r>
            <a:endParaRPr lang="ko-KR" altLang="en-US" sz="3000" b="1"/>
          </a:p>
          <a:p>
            <a:pPr lvl="0">
              <a:defRPr/>
            </a:pPr>
            <a:r>
              <a:rPr lang="en-US" altLang="ko-KR" sz="2000"/>
              <a:t>-</a:t>
            </a:r>
            <a:r>
              <a:rPr lang="ko-KR" altLang="en-US" sz="2000"/>
              <a:t> 지형을 개발함에 있어 너무 많은 드로우콜을 하여 프레임의 저하를 경험</a:t>
            </a:r>
            <a:endParaRPr lang="ko-KR" altLang="en-US" sz="2000"/>
          </a:p>
          <a:p>
            <a:pPr lvl="0">
              <a:defRPr/>
            </a:pPr>
            <a:endParaRPr lang="ko-KR" altLang="en-US" sz="1000"/>
          </a:p>
          <a:p>
            <a:pPr lvl="0">
              <a:defRPr/>
            </a:pPr>
            <a:r>
              <a:rPr lang="en-US" altLang="ko-KR" sz="2000" b="1"/>
              <a:t>-&gt;</a:t>
            </a:r>
            <a:r>
              <a:rPr lang="ko-KR" altLang="en-US" sz="2000" b="1"/>
              <a:t> 분할된 있던 메쉬를 통합하여 드로우콜 감소</a:t>
            </a:r>
            <a:endParaRPr lang="ko-KR" altLang="en-US" sz="30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역할분담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/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구성원 역할 분담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graphicFrame>
        <p:nvGraphicFramePr>
          <p:cNvPr id="2" name="표 2"/>
          <p:cNvGraphicFramePr>
            <a:graphicFrameLocks noGrp="1"/>
          </p:cNvGraphicFramePr>
          <p:nvPr/>
        </p:nvGraphicFramePr>
        <p:xfrm>
          <a:off x="2847502" y="2671607"/>
          <a:ext cx="8123343" cy="2407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7005"/>
                <a:gridCol w="2709333"/>
                <a:gridCol w="2707005"/>
              </a:tblGrid>
              <a:tr h="391546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이태훈</a:t>
                      </a:r>
                      <a:endParaRPr lang="ko-KR" altLang="en-US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장영진</a:t>
                      </a:r>
                      <a:endParaRPr lang="ko-KR" altLang="en-US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임종현</a:t>
                      </a:r>
                      <a:endParaRPr lang="ko-KR" altLang="en-US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</a:tr>
              <a:tr h="1982184">
                <a:tc>
                  <a:txBody>
                    <a:bodyPr vert="horz" lIns="91440" tIns="45720" rIns="91440" bIns="45720" anchor="t" anchorCtr="0"/>
                    <a:p>
                      <a:pPr lvl="0">
                        <a:defRPr/>
                      </a:pPr>
                      <a:endParaRPr lang="en-US" altLang="ko-KR" sz="1400"/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/>
                        <a:t>리소스 수집</a:t>
                      </a:r>
                      <a:endParaRPr lang="ko-KR" altLang="en-US" sz="1400" b="1"/>
                    </a:p>
                    <a:p>
                      <a:pPr algn="ctr" latinLnBrk="1">
                        <a:defRPr/>
                      </a:pPr>
                      <a:r>
                        <a:rPr lang="en-US" altLang="ko-KR" sz="1400" b="1"/>
                        <a:t>FBX </a:t>
                      </a:r>
                      <a:r>
                        <a:rPr lang="ko-KR" altLang="en-US" sz="1400" b="1"/>
                        <a:t>파일 추출</a:t>
                      </a:r>
                      <a:endParaRPr lang="ko-KR" altLang="en-US" sz="1400" b="1"/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/>
                        <a:t>애니메이션 적용 </a:t>
                      </a:r>
                      <a:endParaRPr lang="ko-KR" altLang="en-US" sz="1400"/>
                    </a:p>
                    <a:p>
                      <a:pPr algn="ctr" latinLnBrk="1">
                        <a:defRPr/>
                      </a:pPr>
                      <a:endParaRPr lang="ko-KR" altLang="en-US" sz="1400"/>
                    </a:p>
                    <a:p>
                      <a:pPr algn="ctr" latinLnBrk="1">
                        <a:defRPr/>
                      </a:pPr>
                      <a:endParaRPr lang="en-US" altLang="ko-KR" sz="1400"/>
                    </a:p>
                    <a:p>
                      <a:pPr algn="ctr" latinLnBrk="1">
                        <a:defRPr/>
                      </a:pPr>
                      <a:endParaRPr lang="en-US" altLang="ko-KR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en-US" altLang="ko-KR" sz="1400"/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/>
                        <a:t>조명 및 그림자</a:t>
                      </a:r>
                      <a:endParaRPr lang="ko-KR" altLang="en-US" sz="1400" b="1"/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/>
                        <a:t>안개효과</a:t>
                      </a:r>
                      <a:endParaRPr lang="ko-KR" altLang="en-US" sz="1400" b="1"/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/>
                        <a:t>퍼즐디자인</a:t>
                      </a:r>
                      <a:endParaRPr lang="ko-KR" altLang="en-US" sz="1400" b="1"/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/>
                        <a:t>지형 및 맵 구조</a:t>
                      </a:r>
                      <a:endParaRPr lang="ko-KR" altLang="en-US" sz="1400" b="1"/>
                    </a:p>
                    <a:p>
                      <a:pPr algn="ctr" latinLnBrk="1">
                        <a:defRPr/>
                      </a:pPr>
                      <a:r>
                        <a:rPr lang="ko-KR" altLang="en-US" sz="1400" b="1"/>
                        <a:t>테셀레이션</a:t>
                      </a:r>
                      <a:endParaRPr lang="ko-KR" altLang="en-US" sz="1400" b="1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en-US" altLang="ko-KR" sz="1400"/>
                    </a:p>
                    <a:p>
                      <a:pPr lvl="0" algn="ctr">
                        <a:defRPr/>
                      </a:pPr>
                      <a:r>
                        <a:rPr lang="ko-KR" altLang="en-US" sz="1400" b="1"/>
                        <a:t>게임 프레임워크</a:t>
                      </a:r>
                      <a:endParaRPr lang="ko-KR" altLang="en-US" sz="1400" b="1"/>
                    </a:p>
                    <a:p>
                      <a:pPr lvl="0" algn="ctr">
                        <a:defRPr/>
                      </a:pPr>
                      <a:r>
                        <a:rPr lang="ko-KR" altLang="en-US" sz="1400" b="1"/>
                        <a:t>충돌처리</a:t>
                      </a:r>
                      <a:endParaRPr lang="ko-KR" altLang="en-US" sz="1400" b="1"/>
                    </a:p>
                    <a:p>
                      <a:pPr lvl="0" algn="ctr">
                        <a:defRPr/>
                      </a:pPr>
                      <a:r>
                        <a:rPr lang="ko-KR" altLang="en-US" sz="1400" b="1"/>
                        <a:t>게임 </a:t>
                      </a:r>
                      <a:r>
                        <a:rPr lang="en-US" altLang="ko-KR" sz="1400" b="1"/>
                        <a:t>UI</a:t>
                      </a:r>
                      <a:endParaRPr lang="en-US" altLang="ko-KR" sz="1400" b="1"/>
                    </a:p>
                    <a:p>
                      <a:pPr lvl="0" algn="ctr">
                        <a:defRPr/>
                      </a:pPr>
                      <a:r>
                        <a:rPr lang="ko-KR" altLang="en-US" sz="1400" b="1"/>
                        <a:t>물</a:t>
                      </a:r>
                      <a:r>
                        <a:rPr lang="en-US" altLang="ko-KR" sz="1400" b="1"/>
                        <a:t>,</a:t>
                      </a:r>
                      <a:r>
                        <a:rPr lang="ko-KR" altLang="en-US" sz="1400" b="1"/>
                        <a:t>파티클 적용</a:t>
                      </a:r>
                      <a:endParaRPr lang="ko-KR" altLang="en-US" sz="1400" b="1"/>
                    </a:p>
                    <a:p>
                      <a:pPr lvl="0" algn="ctr">
                        <a:defRPr/>
                      </a:pPr>
                      <a:r>
                        <a:rPr lang="ko-KR" altLang="en-US" sz="1400" b="1"/>
                        <a:t>사운드 </a:t>
                      </a:r>
                      <a:endParaRPr lang="ko-KR" altLang="en-US" sz="1400" b="1"/>
                    </a:p>
                    <a:p>
                      <a:pPr lvl="0" algn="ctr">
                        <a:defRPr/>
                      </a:pPr>
                      <a:endParaRPr lang="ko-KR" altLang="en-US" sz="1400" b="1"/>
                    </a:p>
                    <a:p>
                      <a:pPr lvl="0">
                        <a:defRPr/>
                      </a:pPr>
                      <a:endParaRPr lang="ko-KR" altLang="en-US" sz="1400" b="1"/>
                    </a:p>
                    <a:p>
                      <a:pPr lvl="0">
                        <a:defRPr/>
                      </a:pPr>
                      <a:endParaRPr lang="en-US" altLang="ko-KR" sz="1400" b="1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12</a:t>
            </a:fld>
            <a:endParaRPr lang="en-US" altLang="en-US" b="1">
              <a:solidFill>
                <a:srgbClr val="b3b0b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308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개발일정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rgbClr val="ff0000"/>
                </a:solidFill>
              </a:rPr>
              <a:t>기존</a:t>
            </a:r>
            <a:r>
              <a:rPr lang="ko-KR" altLang="en-US" sz="2000" b="1">
                <a:solidFill>
                  <a:schemeClr val="accent4"/>
                </a:solidFill>
              </a:rPr>
              <a:t> 역할분담 및 일정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13</a:t>
            </a:fld>
            <a:endParaRPr lang="en-US" altLang="en-US" b="1">
              <a:solidFill>
                <a:srgbClr val="b3b0b0"/>
              </a:solidFill>
            </a:endParaRPr>
          </a:p>
        </p:txBody>
      </p:sp>
      <p:graphicFrame>
        <p:nvGraphicFramePr>
          <p:cNvPr id="2" name="표 2"/>
          <p:cNvGraphicFramePr>
            <a:graphicFrameLocks noGrp="1"/>
          </p:cNvGraphicFramePr>
          <p:nvPr/>
        </p:nvGraphicFramePr>
        <p:xfrm>
          <a:off x="2104141" y="1036572"/>
          <a:ext cx="9876046" cy="5563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4784"/>
                <a:gridCol w="1885950"/>
                <a:gridCol w="908164"/>
                <a:gridCol w="908164"/>
                <a:gridCol w="908164"/>
                <a:gridCol w="908164"/>
                <a:gridCol w="908164"/>
                <a:gridCol w="908164"/>
                <a:gridCol w="908164"/>
                <a:gridCol w="908164"/>
              </a:tblGrid>
              <a:tr h="482343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이름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작업내용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1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2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3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4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5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6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7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8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</a:tr>
              <a:tr h="544430">
                <a:tc rowSpan="3"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이태훈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몬스터 </a:t>
                      </a:r>
                      <a:endParaRPr lang="ko-KR" altLang="en-US" sz="1400"/>
                    </a:p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상태 패턴 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412477">
                <a:tc vMerge="1">
                  <a:txBody>
                    <a:bodyPr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객체 애니메이션 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412477">
                <a:tc vMerge="1">
                  <a:txBody>
                    <a:bodyPr/>
                    <a:p>
                      <a:pPr algn="just" latinLnBrk="1">
                        <a:defRPr/>
                      </a:pPr>
                      <a:endParaRPr lang="ko-KR" altLang="en-US" sz="11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전투 시스템 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</a:tr>
              <a:tr h="523207">
                <a:tc rowSpan="4"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장영진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배경 및 지형지물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523207">
                <a:tc vMerge="1">
                  <a:txBody>
                    <a:bodyPr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조명 및 그림자 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412477">
                <a:tc vMerge="1">
                  <a:txBody>
                    <a:bodyPr/>
                    <a:p>
                      <a:pPr algn="just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안개 효과 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412477">
                <a:tc vMerge="1">
                  <a:txBody>
                    <a:bodyPr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/>
                        <a:t>퍼즐 디자인</a:t>
                      </a:r>
                      <a:endParaRPr lang="ko-KR" altLang="en-US" sz="1400"/>
                    </a:p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</a:tr>
              <a:tr h="544430">
                <a:tc rowSpan="3"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임종현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/>
                        <a:t>프레임워크</a:t>
                      </a:r>
                      <a:endParaRPr lang="ko-KR" altLang="en-US" sz="1400"/>
                    </a:p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586566">
                <a:tc vMerge="1">
                  <a:txBody>
                    <a:bodyPr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/>
                        <a:t>인게임 </a:t>
                      </a:r>
                      <a:r>
                        <a:rPr lang="en-US" altLang="ko-KR" sz="1400"/>
                        <a:t>UI</a:t>
                      </a:r>
                      <a:endParaRPr lang="en-US" altLang="ko-KR" sz="1400"/>
                    </a:p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</a:tr>
              <a:tr h="602215">
                <a:tc vMerge="1">
                  <a:txBody>
                    <a:bodyPr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/>
                        <a:t>서버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308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개발일정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rgbClr val="ff0000"/>
                </a:solidFill>
              </a:rPr>
              <a:t>향후</a:t>
            </a:r>
            <a:r>
              <a:rPr lang="ko-KR" altLang="en-US" sz="2000" b="1">
                <a:solidFill>
                  <a:schemeClr val="accent4"/>
                </a:solidFill>
              </a:rPr>
              <a:t> 개발 일정 </a:t>
            </a:r>
            <a:endParaRPr lang="en-US" altLang="ko-KR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14</a:t>
            </a:fld>
            <a:endParaRPr lang="en-US" altLang="en-US" b="1">
              <a:solidFill>
                <a:srgbClr val="b3b0b0"/>
              </a:solidFill>
            </a:endParaRPr>
          </a:p>
        </p:txBody>
      </p:sp>
      <p:graphicFrame>
        <p:nvGraphicFramePr>
          <p:cNvPr id="2" name="표 2"/>
          <p:cNvGraphicFramePr>
            <a:graphicFrameLocks noGrp="1"/>
          </p:cNvGraphicFramePr>
          <p:nvPr/>
        </p:nvGraphicFramePr>
        <p:xfrm>
          <a:off x="2104141" y="1036572"/>
          <a:ext cx="9877951" cy="57060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4784"/>
                <a:gridCol w="1887855"/>
                <a:gridCol w="908164"/>
                <a:gridCol w="908164"/>
                <a:gridCol w="908164"/>
                <a:gridCol w="908164"/>
                <a:gridCol w="908164"/>
                <a:gridCol w="908164"/>
                <a:gridCol w="908164"/>
                <a:gridCol w="908164"/>
              </a:tblGrid>
              <a:tr h="482343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이름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작업내용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1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2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3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4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5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6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7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400"/>
                        <a:t>8</a:t>
                      </a:r>
                      <a:r>
                        <a:rPr lang="ko-KR" altLang="en-US" sz="1400"/>
                        <a:t>월</a:t>
                      </a:r>
                      <a:endParaRPr lang="ko-KR" altLang="en-US" sz="1400"/>
                    </a:p>
                  </a:txBody>
                  <a:tcPr marL="91440" marR="91440">
                    <a:solidFill>
                      <a:srgbClr val="003f60"/>
                    </a:solidFill>
                  </a:tcPr>
                </a:tc>
              </a:tr>
              <a:tr h="496805">
                <a:tc rowSpan="2"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이태훈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객체 애니메이션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412477">
                <a:tc vMerge="1">
                  <a:txBody>
                    <a:bodyPr/>
                    <a:p>
                      <a:pPr algn="just" latinLnBrk="1">
                        <a:defRPr/>
                      </a:pPr>
                      <a:endParaRPr lang="ko-KR" altLang="en-US" sz="11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전투 시스템 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2"/>
                    </a:solidFill>
                  </a:tcPr>
                </a:tc>
              </a:tr>
              <a:tr h="523207">
                <a:tc rowSpan="4"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장영진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배경 및 지형지물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523207">
                <a:tc vMerge="1">
                  <a:txBody>
                    <a:bodyPr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안개효과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412477">
                <a:tc vMerge="1">
                  <a:txBody>
                    <a:bodyPr/>
                    <a:p>
                      <a:pPr algn="just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조명 및 그림자 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412477">
                <a:tc vMerge="1">
                  <a:txBody>
                    <a:bodyPr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/>
                        <a:t>퍼즐 디자인</a:t>
                      </a:r>
                      <a:endParaRPr lang="ko-KR" altLang="en-US" sz="1400"/>
                    </a:p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7030a0"/>
                    </a:solidFill>
                  </a:tcPr>
                </a:tc>
              </a:tr>
              <a:tr h="544430">
                <a:tc rowSpan="4"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1400"/>
                        <a:t>임종현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/>
                        <a:t>프레임워크</a:t>
                      </a:r>
                      <a:endParaRPr lang="ko-KR" altLang="en-US" sz="1400"/>
                    </a:p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586566">
                <a:tc vMerge="1">
                  <a:txBody>
                    <a:bodyPr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/>
                        <a:t>인게임 </a:t>
                      </a:r>
                      <a:r>
                        <a:rPr lang="en-US" altLang="ko-KR" sz="1400"/>
                        <a:t>UI</a:t>
                      </a:r>
                      <a:endParaRPr lang="en-US" altLang="ko-KR" sz="1400"/>
                    </a:p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</a:tr>
              <a:tr h="602215">
                <a:tc vMerge="1">
                  <a:txBody>
                    <a:bodyPr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/>
                        <a:t>서버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</a:tr>
              <a:tr h="602215">
                <a:tc vMerge="1">
                  <a:txBody>
                    <a:bodyPr vert="horz" lIns="91440" tIns="45720" rIns="91440" bIns="45720" anchor="ctr" anchorCtr="0"/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400"/>
                        <a:t>몬스터 패턴</a:t>
                      </a:r>
                      <a:endParaRPr lang="ko-KR" altLang="en-US" sz="1400"/>
                    </a:p>
                  </a:txBody>
                  <a:tcPr marL="91440" marR="9144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rgbClr val="00b050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400"/>
                    </a:p>
                  </a:txBody>
                  <a:tcPr marL="91440" marR="91440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개발일정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향후 개발 일정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15</a:t>
            </a:fld>
            <a:endParaRPr lang="en-US" altLang="en-US" b="1">
              <a:solidFill>
                <a:srgbClr val="b3b0b0"/>
              </a:solidFill>
            </a:endParaRPr>
          </a:p>
        </p:txBody>
      </p:sp>
      <p:pic>
        <p:nvPicPr>
          <p:cNvPr id="21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218034" y="962025"/>
            <a:ext cx="9118007" cy="5724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8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r>
              <a:rPr lang="ko-KR" altLang="en-US" b="1">
                <a:solidFill>
                  <a:schemeClr val="accent4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ko-KR" altLang="en-US" sz="2000" b="1">
                <a:solidFill>
                  <a:schemeClr val="accent4"/>
                </a:solidFill>
              </a:rPr>
              <a:t> 데모시연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130357" y="1264592"/>
            <a:ext cx="9795556" cy="5581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endParaRPr lang="ko-KR" altLang="en-US" sz="3000" b="1"/>
          </a:p>
          <a:p>
            <a:pPr lvl="0" algn="ctr">
              <a:defRPr/>
            </a:pPr>
            <a:endParaRPr lang="ko-KR" altLang="en-US" sz="3000" b="1"/>
          </a:p>
          <a:p>
            <a:pPr lvl="0" algn="ctr">
              <a:defRPr/>
            </a:pPr>
            <a:endParaRPr lang="ko-KR" altLang="en-US" sz="3000" b="1"/>
          </a:p>
          <a:p>
            <a:pPr lvl="0" algn="ctr">
              <a:defRPr/>
            </a:pPr>
            <a:endParaRPr lang="ko-KR" altLang="en-US" sz="3000" b="1"/>
          </a:p>
          <a:p>
            <a:pPr lvl="0" algn="ctr">
              <a:defRPr/>
            </a:pPr>
            <a:r>
              <a:rPr lang="ko-KR" altLang="en-US" sz="3000" b="1"/>
              <a:t>데모시연</a:t>
            </a:r>
            <a:endParaRPr lang="ko-KR" altLang="en-US" sz="3000" b="1"/>
          </a:p>
          <a:p>
            <a:pPr lvl="0" algn="ctr">
              <a:defRPr/>
            </a:pPr>
            <a:endParaRPr lang="en-US" altLang="ko-KR" sz="3000" b="1"/>
          </a:p>
          <a:p>
            <a:pPr lvl="0" algn="ctr">
              <a:defRPr/>
            </a:pPr>
            <a:endParaRPr lang="en-US" altLang="ko-KR" sz="3000" b="1"/>
          </a:p>
          <a:p>
            <a:pPr lvl="0" algn="ctr">
              <a:defRPr/>
            </a:pPr>
            <a:endParaRPr lang="en-US" altLang="ko-KR" sz="3000" b="1"/>
          </a:p>
          <a:p>
            <a:pPr lvl="0" algn="ctr">
              <a:defRPr/>
            </a:pPr>
            <a:endParaRPr lang="ko-KR" altLang="en-US" sz="3000" b="1"/>
          </a:p>
          <a:p>
            <a:pPr lvl="0" algn="ctr">
              <a:defRPr/>
            </a:pPr>
            <a:endParaRPr lang="en-US" altLang="ko-KR" sz="3000" b="1"/>
          </a:p>
          <a:p>
            <a:pPr lvl="0" algn="ctr">
              <a:defRPr/>
            </a:pPr>
            <a:endParaRPr lang="en-US" altLang="ko-KR" sz="3000" b="1"/>
          </a:p>
          <a:p>
            <a:pPr lvl="0" algn="ctr">
              <a:defRPr/>
            </a:pPr>
            <a:r>
              <a:rPr lang="ko-KR" altLang="en-US" sz="3000" b="1"/>
              <a:t>감사합니다</a:t>
            </a:r>
            <a:r>
              <a:rPr lang="en-US" altLang="ko-KR" sz="3000" b="1"/>
              <a:t>!</a:t>
            </a:r>
            <a:endParaRPr lang="en-US" altLang="ko-KR" sz="3000" b="1"/>
          </a:p>
        </p:txBody>
      </p:sp>
      <p:sp>
        <p:nvSpPr>
          <p:cNvPr id="13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16</a:t>
            </a:fld>
            <a:endParaRPr lang="en-US" altLang="en-US" b="1">
              <a:solidFill>
                <a:srgbClr val="b3b0b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003f60"/>
                </a:solidFill>
              </a:rPr>
              <a:t>목차</a:t>
            </a:r>
            <a:endParaRPr lang="ko-KR" altLang="en-US" b="1">
              <a:solidFill>
                <a:srgbClr val="003f6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게임 개요</a:t>
            </a:r>
            <a:r>
              <a:rPr lang="en-US" altLang="ko-KR" b="1">
                <a:solidFill>
                  <a:srgbClr val="003f60"/>
                </a:solidFill>
              </a:rPr>
              <a:t>…………..(3)</a:t>
            </a:r>
            <a:endParaRPr lang="en-US" altLang="ko-KR" b="1">
              <a:solidFill>
                <a:srgbClr val="003f60"/>
              </a:solidFill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게임 조작</a:t>
            </a:r>
            <a:r>
              <a:rPr lang="en-US" altLang="ko-KR" b="1">
                <a:solidFill>
                  <a:srgbClr val="003f60"/>
                </a:solidFill>
              </a:rPr>
              <a:t>…………..(4)</a:t>
            </a:r>
            <a:endParaRPr lang="en-US" altLang="ko-KR" b="1">
              <a:solidFill>
                <a:srgbClr val="003f60"/>
              </a:solidFill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기술요소와 중점연구 분야</a:t>
            </a:r>
            <a:r>
              <a:rPr lang="en-US" altLang="ko-KR" b="1">
                <a:solidFill>
                  <a:srgbClr val="003f60"/>
                </a:solidFill>
              </a:rPr>
              <a:t> …...(8)</a:t>
            </a:r>
            <a:endParaRPr lang="en-US" altLang="ko-KR" b="1">
              <a:solidFill>
                <a:srgbClr val="003f60"/>
              </a:solidFill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구성원 역할 분담</a:t>
            </a:r>
            <a:r>
              <a:rPr lang="en-US" altLang="ko-KR" sz="16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………..(11)</a:t>
            </a:r>
            <a:endParaRPr lang="en-US" altLang="ko-KR" b="1">
              <a:solidFill>
                <a:srgbClr val="003f60"/>
              </a:solidFill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개발 내용</a:t>
            </a:r>
            <a:r>
              <a:rPr lang="en-US" altLang="ko-KR" sz="14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……..…(12)</a:t>
            </a:r>
            <a:endParaRPr lang="en-US" altLang="ko-KR" b="1">
              <a:solidFill>
                <a:srgbClr val="003f60"/>
              </a:solidFill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문제점 및 보완책</a:t>
            </a:r>
            <a:r>
              <a:rPr lang="en-US" altLang="ko-KR" sz="18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……………(13)</a:t>
            </a:r>
            <a:endParaRPr lang="en-US" altLang="ko-KR" b="1">
              <a:solidFill>
                <a:srgbClr val="003f60"/>
              </a:solidFill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향후 개발 일정</a:t>
            </a:r>
            <a:r>
              <a:rPr lang="en-US" altLang="ko-KR" sz="24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………………(14)</a:t>
            </a:r>
            <a:endParaRPr lang="en-US" altLang="ko-KR" b="1">
              <a:solidFill>
                <a:srgbClr val="003f60"/>
              </a:solidFill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ko-KR" altLang="en-US" b="1">
                <a:solidFill>
                  <a:srgbClr val="003f60"/>
                </a:solidFill>
              </a:rPr>
              <a:t>데모시연</a:t>
            </a:r>
            <a:r>
              <a:rPr lang="en-US" altLang="ko-KR" sz="1400" b="1">
                <a:solidFill>
                  <a:srgbClr val="003f60"/>
                </a:solidFill>
              </a:rPr>
              <a:t> </a:t>
            </a:r>
            <a:r>
              <a:rPr lang="en-US" altLang="ko-KR" b="1">
                <a:solidFill>
                  <a:srgbClr val="003f60"/>
                </a:solidFill>
              </a:rPr>
              <a:t>………...(15)</a:t>
            </a:r>
            <a:endParaRPr lang="en-US" altLang="ko-KR" b="1">
              <a:solidFill>
                <a:srgbClr val="003f60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40040" r="39130"/>
          <a:stretch>
            <a:fillRect/>
          </a:stretch>
        </p:blipFill>
        <p:spPr>
          <a:xfrm>
            <a:off x="8360229" y="0"/>
            <a:ext cx="2540334" cy="6858000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 rot="5400000">
            <a:off x="9567383" y="5361232"/>
            <a:ext cx="126027" cy="25403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 rot="5400000">
            <a:off x="9567381" y="-1024110"/>
            <a:ext cx="126027" cy="25403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03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 sz="160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3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게임개요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251335" y="5123997"/>
            <a:ext cx="8982105" cy="2008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협동</a:t>
            </a:r>
            <a:r>
              <a:rPr lang="en-US" altLang="ko-KR" b="1"/>
              <a:t>/</a:t>
            </a:r>
            <a:r>
              <a:rPr lang="ko-KR" altLang="en-US" b="1"/>
              <a:t>솔로 플레이로 역경을 헤쳐서 최종적으로 보스 몬스터를 처치하는 게임</a:t>
            </a:r>
            <a:endParaRPr lang="ko-KR" altLang="en-US" b="1"/>
          </a:p>
          <a:p>
            <a:pPr lvl="0">
              <a:defRPr/>
            </a:pPr>
            <a:endParaRPr lang="en-US" altLang="ko-KR" b="1"/>
          </a:p>
          <a:p>
            <a:pPr lvl="0">
              <a:defRPr/>
            </a:pPr>
            <a:r>
              <a:rPr lang="ko-KR" altLang="en-US" b="1"/>
              <a:t>장르</a:t>
            </a:r>
            <a:r>
              <a:rPr lang="en-US" altLang="ko-KR" b="1"/>
              <a:t>	: </a:t>
            </a:r>
            <a:r>
              <a:rPr lang="ko-KR" altLang="en-US" b="1"/>
              <a:t>어드벤쳐</a:t>
            </a:r>
            <a:endParaRPr lang="ko-KR" altLang="en-US" b="1"/>
          </a:p>
          <a:p>
            <a:pPr lvl="0">
              <a:defRPr/>
            </a:pPr>
            <a:r>
              <a:rPr lang="ko-KR" altLang="en-US" b="1"/>
              <a:t>플랫폼</a:t>
            </a:r>
            <a:r>
              <a:rPr lang="en-US" altLang="ko-KR" b="1"/>
              <a:t>	: PC</a:t>
            </a:r>
            <a:endParaRPr lang="en-US" altLang="ko-KR" b="1"/>
          </a:p>
          <a:p>
            <a:pPr lvl="0">
              <a:defRPr/>
            </a:pPr>
            <a:r>
              <a:rPr lang="ko-KR" altLang="en-US" b="1"/>
              <a:t>시점</a:t>
            </a:r>
            <a:r>
              <a:rPr lang="en-US" altLang="ko-KR" b="1"/>
              <a:t>	: 3</a:t>
            </a:r>
            <a:r>
              <a:rPr lang="ko-KR" altLang="en-US" b="1"/>
              <a:t>인칭</a:t>
            </a:r>
            <a:endParaRPr lang="ko-KR" altLang="en-US" b="1"/>
          </a:p>
          <a:p>
            <a:pPr lvl="0">
              <a:defRPr/>
            </a:pPr>
            <a:endParaRPr lang="ko-KR" altLang="en-US" b="1"/>
          </a:p>
          <a:p>
            <a:pPr lvl="0">
              <a:defRPr/>
            </a:pPr>
            <a:endParaRPr lang="ko-KR" altLang="en-US" b="1"/>
          </a:p>
        </p:txBody>
      </p:sp>
      <p:pic>
        <p:nvPicPr>
          <p:cNvPr id="3" name="그림 2" descr="실외, 남자, 눈, 서있는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471584" y="1700073"/>
            <a:ext cx="4202877" cy="236411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384428" y="4139273"/>
            <a:ext cx="898210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000" b="1"/>
              <a:t>(</a:t>
            </a:r>
            <a:r>
              <a:rPr lang="ko-KR" altLang="en-US" sz="1000" b="1"/>
              <a:t>예시</a:t>
            </a:r>
            <a:r>
              <a:rPr lang="en-US" altLang="ko-KR" sz="1000" b="1"/>
              <a:t>, “</a:t>
            </a:r>
            <a:r>
              <a:rPr lang="ko-KR" altLang="en-US" sz="1000" b="1"/>
              <a:t>완다와 거상</a:t>
            </a:r>
            <a:r>
              <a:rPr lang="en-US" altLang="ko-KR" sz="1000" b="1"/>
              <a:t>”</a:t>
            </a:r>
            <a:r>
              <a:rPr lang="ko-KR" altLang="en-US" sz="1000" b="1"/>
              <a:t> 게임 플레이 스크린샷</a:t>
            </a:r>
            <a:r>
              <a:rPr lang="en-US" altLang="ko-KR" sz="1000" b="1"/>
              <a:t>)</a:t>
            </a:r>
            <a:endParaRPr lang="ko-KR" altLang="en-US" sz="1000" b="1"/>
          </a:p>
        </p:txBody>
      </p:sp>
      <p:sp>
        <p:nvSpPr>
          <p:cNvPr id="23" name="직사각형 1"/>
          <p:cNvSpPr/>
          <p:nvPr/>
        </p:nvSpPr>
        <p:spPr>
          <a:xfrm>
            <a:off x="7517584" y="890580"/>
            <a:ext cx="3752569" cy="375256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4" name="그래픽 3" descr="퍼즐 조각 단색으로 채워진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978403" y="1766296"/>
            <a:ext cx="509983" cy="509983"/>
          </a:xfrm>
          <a:prstGeom prst="rect">
            <a:avLst/>
          </a:prstGeom>
        </p:spPr>
      </p:pic>
      <p:pic>
        <p:nvPicPr>
          <p:cNvPr id="25" name="그래픽 8" descr="플래그 단색으로 채워진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816983" y="3854014"/>
            <a:ext cx="509983" cy="509983"/>
          </a:xfrm>
          <a:prstGeom prst="rect">
            <a:avLst/>
          </a:prstGeom>
        </p:spPr>
      </p:pic>
      <p:pic>
        <p:nvPicPr>
          <p:cNvPr id="26" name="그래픽 12" descr="두개골 단색으로 채워진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0560184" y="1053426"/>
            <a:ext cx="509983" cy="509983"/>
          </a:xfrm>
          <a:prstGeom prst="rect">
            <a:avLst/>
          </a:prstGeom>
        </p:spPr>
      </p:pic>
      <p:pic>
        <p:nvPicPr>
          <p:cNvPr id="27" name="그래픽 17" descr="개미 단색으로 채워진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9184433" y="3269036"/>
            <a:ext cx="319927" cy="319927"/>
          </a:xfrm>
          <a:prstGeom prst="rect">
            <a:avLst/>
          </a:prstGeom>
        </p:spPr>
      </p:pic>
      <p:sp>
        <p:nvSpPr>
          <p:cNvPr id="28" name="화살표: 위쪽 23"/>
          <p:cNvSpPr/>
          <p:nvPr/>
        </p:nvSpPr>
        <p:spPr>
          <a:xfrm rot="3600000">
            <a:off x="8677962" y="3542729"/>
            <a:ext cx="136187" cy="62257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9" name="그래픽 24" descr="개미 단색으로 채워진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9299893" y="3447650"/>
            <a:ext cx="319927" cy="319927"/>
          </a:xfrm>
          <a:prstGeom prst="rect">
            <a:avLst/>
          </a:prstGeom>
        </p:spPr>
      </p:pic>
      <p:pic>
        <p:nvPicPr>
          <p:cNvPr id="30" name="그래픽 25" descr="개미 단색으로 채워진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9442931" y="3269036"/>
            <a:ext cx="319927" cy="319927"/>
          </a:xfrm>
          <a:prstGeom prst="rect">
            <a:avLst/>
          </a:prstGeom>
        </p:spPr>
      </p:pic>
      <p:sp>
        <p:nvSpPr>
          <p:cNvPr id="31" name="화살표: 위쪽 26"/>
          <p:cNvSpPr/>
          <p:nvPr/>
        </p:nvSpPr>
        <p:spPr>
          <a:xfrm rot="20700000">
            <a:off x="9245589" y="2471883"/>
            <a:ext cx="136187" cy="62257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2" name="화살표: 위쪽 27"/>
          <p:cNvSpPr/>
          <p:nvPr/>
        </p:nvSpPr>
        <p:spPr>
          <a:xfrm rot="3600000">
            <a:off x="9988475" y="1339297"/>
            <a:ext cx="136187" cy="62257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33" name="직선 화살표 연결선 29"/>
          <p:cNvCxnSpPr/>
          <p:nvPr/>
        </p:nvCxnSpPr>
        <p:spPr>
          <a:xfrm>
            <a:off x="7517584" y="4837153"/>
            <a:ext cx="3752569" cy="0"/>
          </a:xfrm>
          <a:prstGeom prst="straightConnector1">
            <a:avLst/>
          </a:prstGeom>
          <a:ln w="57150">
            <a:solidFill>
              <a:srgbClr val="003f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6"/>
          <p:cNvCxnSpPr/>
          <p:nvPr/>
        </p:nvCxnSpPr>
        <p:spPr>
          <a:xfrm>
            <a:off x="7315289" y="890580"/>
            <a:ext cx="0" cy="3752569"/>
          </a:xfrm>
          <a:prstGeom prst="straightConnector1">
            <a:avLst/>
          </a:prstGeom>
          <a:ln w="57150">
            <a:solidFill>
              <a:srgbClr val="003f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9"/>
          <p:cNvSpPr txBox="1"/>
          <p:nvPr/>
        </p:nvSpPr>
        <p:spPr>
          <a:xfrm>
            <a:off x="6554537" y="4623735"/>
            <a:ext cx="972767" cy="2987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400" b="1">
                <a:solidFill>
                  <a:srgbClr val="003f60"/>
                </a:solidFill>
              </a:rPr>
              <a:t>200x200</a:t>
            </a:r>
            <a:endParaRPr lang="ko-KR" altLang="en-US" sz="1400" b="1">
              <a:solidFill>
                <a:srgbClr val="003f60"/>
              </a:solidFill>
            </a:endParaRPr>
          </a:p>
        </p:txBody>
      </p:sp>
      <p:sp>
        <p:nvSpPr>
          <p:cNvPr id="36" name="TextBox 41"/>
          <p:cNvSpPr txBox="1"/>
          <p:nvPr/>
        </p:nvSpPr>
        <p:spPr>
          <a:xfrm>
            <a:off x="8154071" y="4149896"/>
            <a:ext cx="337904" cy="370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bg1">
                    <a:lumMod val="85000"/>
                  </a:schemeClr>
                </a:solidFill>
              </a:rPr>
              <a:t>1</a:t>
            </a:r>
            <a:endParaRPr lang="ko-KR" altLang="en-US" b="1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7" name="TextBox 42"/>
          <p:cNvSpPr txBox="1"/>
          <p:nvPr/>
        </p:nvSpPr>
        <p:spPr>
          <a:xfrm>
            <a:off x="9561336" y="3588963"/>
            <a:ext cx="337903" cy="370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bg1">
                    <a:lumMod val="85000"/>
                  </a:schemeClr>
                </a:solidFill>
              </a:rPr>
              <a:t>2</a:t>
            </a:r>
            <a:endParaRPr lang="ko-KR" altLang="en-US" b="1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8" name="TextBox 43"/>
          <p:cNvSpPr txBox="1"/>
          <p:nvPr/>
        </p:nvSpPr>
        <p:spPr>
          <a:xfrm>
            <a:off x="9301524" y="2125435"/>
            <a:ext cx="337903" cy="359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bg1">
                    <a:lumMod val="85000"/>
                  </a:schemeClr>
                </a:solidFill>
              </a:rPr>
              <a:t>3</a:t>
            </a:r>
            <a:endParaRPr lang="ko-KR" altLang="en-US" b="1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9" name="TextBox 44"/>
          <p:cNvSpPr txBox="1"/>
          <p:nvPr/>
        </p:nvSpPr>
        <p:spPr>
          <a:xfrm>
            <a:off x="10898064" y="1384559"/>
            <a:ext cx="337903" cy="366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bg1">
                    <a:lumMod val="85000"/>
                  </a:schemeClr>
                </a:solidFill>
              </a:rPr>
              <a:t>4</a:t>
            </a:r>
            <a:endParaRPr lang="ko-KR" altLang="en-US" b="1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8523606" y="1700073"/>
            <a:ext cx="2740608" cy="423558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게임조작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4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게임조작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2471584" y="1700073"/>
            <a:ext cx="8792630" cy="423558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512491" y="1816902"/>
            <a:ext cx="37799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키보드</a:t>
            </a:r>
            <a:r>
              <a:rPr lang="en-US" altLang="ko-KR" b="1"/>
              <a:t> </a:t>
            </a:r>
            <a:r>
              <a:rPr lang="ko-KR" altLang="en-US" b="1"/>
              <a:t>이동 </a:t>
            </a:r>
            <a:r>
              <a:rPr lang="en-US" altLang="ko-KR" b="1"/>
              <a:t>+ </a:t>
            </a:r>
            <a:r>
              <a:rPr lang="ko-KR" altLang="en-US" b="1"/>
              <a:t>마우스 카메라 전환</a:t>
            </a:r>
            <a:endParaRPr lang="en-US" altLang="ko-KR" b="1"/>
          </a:p>
        </p:txBody>
      </p:sp>
      <p:sp>
        <p:nvSpPr>
          <p:cNvPr id="25" name="TextBox 24"/>
          <p:cNvSpPr txBox="1"/>
          <p:nvPr/>
        </p:nvSpPr>
        <p:spPr>
          <a:xfrm>
            <a:off x="8003940" y="1816902"/>
            <a:ext cx="37799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/>
              <a:t>게임 패드</a:t>
            </a:r>
            <a:endParaRPr lang="en-US" altLang="ko-KR" b="1"/>
          </a:p>
        </p:txBody>
      </p:sp>
      <p:sp>
        <p:nvSpPr>
          <p:cNvPr id="2" name="TextBox 1"/>
          <p:cNvSpPr txBox="1"/>
          <p:nvPr/>
        </p:nvSpPr>
        <p:spPr>
          <a:xfrm>
            <a:off x="4022386" y="4354212"/>
            <a:ext cx="2355728" cy="1177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이동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점프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상호작용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무기선택</a:t>
            </a:r>
            <a:endParaRPr lang="en-US" altLang="ko-KR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730910" y="2303062"/>
            <a:ext cx="2325999" cy="1558562"/>
          </a:xfrm>
          <a:prstGeom prst="rect">
            <a:avLst/>
          </a:prstGeom>
        </p:spPr>
      </p:pic>
      <p:pic>
        <p:nvPicPr>
          <p:cNvPr id="28" name="그림 27" descr="전자기기, 앉아있는, 모니터, 디스플레이이(가) 표시된 사진  자동 생성된 설명"/>
          <p:cNvPicPr>
            <a:picLocks noChangeAspect="1"/>
          </p:cNvPicPr>
          <p:nvPr/>
        </p:nvPicPr>
        <p:blipFill rotWithShape="1">
          <a:blip r:embed="rId4"/>
          <a:srcRect l="260" t="21640" r="810" b="20140"/>
          <a:stretch>
            <a:fillRect/>
          </a:stretch>
        </p:blipFill>
        <p:spPr>
          <a:xfrm>
            <a:off x="2661851" y="2303062"/>
            <a:ext cx="5481219" cy="1419390"/>
          </a:xfrm>
          <a:prstGeom prst="rect">
            <a:avLst/>
          </a:prstGeom>
        </p:spPr>
      </p:pic>
      <p:sp>
        <p:nvSpPr>
          <p:cNvPr id="33" name="직사각형 32"/>
          <p:cNvSpPr/>
          <p:nvPr/>
        </p:nvSpPr>
        <p:spPr>
          <a:xfrm>
            <a:off x="3261104" y="2859408"/>
            <a:ext cx="208377" cy="16001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3087272" y="3077581"/>
            <a:ext cx="208377" cy="1418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3330160" y="3077581"/>
            <a:ext cx="208377" cy="1418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3573048" y="3077581"/>
            <a:ext cx="208377" cy="1418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2955498" y="2647477"/>
            <a:ext cx="208377" cy="16001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3196222" y="2647476"/>
            <a:ext cx="208377" cy="16001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634372" y="3282925"/>
            <a:ext cx="208377" cy="160017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3434348" y="3497925"/>
            <a:ext cx="2094915" cy="160017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7154448" y="2529738"/>
            <a:ext cx="351252" cy="489687"/>
          </a:xfrm>
          <a:prstGeom prst="rect">
            <a:avLst/>
          </a:prstGeom>
          <a:solidFill>
            <a:srgbClr val="003f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7605578" y="2529738"/>
            <a:ext cx="333510" cy="489687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10267323" y="2231682"/>
            <a:ext cx="489413" cy="298056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8" name="타원 47"/>
          <p:cNvSpPr/>
          <p:nvPr/>
        </p:nvSpPr>
        <p:spPr>
          <a:xfrm>
            <a:off x="9096401" y="2559733"/>
            <a:ext cx="411930" cy="411930"/>
          </a:xfrm>
          <a:prstGeom prst="ellipse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9" name="타원 48"/>
          <p:cNvSpPr/>
          <p:nvPr/>
        </p:nvSpPr>
        <p:spPr>
          <a:xfrm>
            <a:off x="9989370" y="2916919"/>
            <a:ext cx="411930" cy="411930"/>
          </a:xfrm>
          <a:prstGeom prst="ellipse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0" name="타원 49"/>
          <p:cNvSpPr/>
          <p:nvPr/>
        </p:nvSpPr>
        <p:spPr>
          <a:xfrm>
            <a:off x="10233455" y="2666845"/>
            <a:ext cx="204626" cy="204626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1" name="타원 50"/>
          <p:cNvSpPr/>
          <p:nvPr/>
        </p:nvSpPr>
        <p:spPr>
          <a:xfrm>
            <a:off x="10549729" y="2664464"/>
            <a:ext cx="204626" cy="204626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2" name="타원 51"/>
          <p:cNvSpPr/>
          <p:nvPr/>
        </p:nvSpPr>
        <p:spPr>
          <a:xfrm>
            <a:off x="10383417" y="2516703"/>
            <a:ext cx="204626" cy="204626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3" name="타원 52"/>
          <p:cNvSpPr/>
          <p:nvPr/>
        </p:nvSpPr>
        <p:spPr>
          <a:xfrm>
            <a:off x="10383417" y="2828778"/>
            <a:ext cx="204626" cy="204626"/>
          </a:xfrm>
          <a:prstGeom prst="ellipse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3859691" y="4455531"/>
            <a:ext cx="208377" cy="14186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3859691" y="4733347"/>
            <a:ext cx="208378" cy="160017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3859691" y="5029311"/>
            <a:ext cx="208377" cy="160017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3859691" y="5287484"/>
            <a:ext cx="208377" cy="16001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6625264" y="4354212"/>
            <a:ext cx="2355728" cy="634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공격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조준</a:t>
            </a:r>
            <a:endParaRPr lang="en-US" altLang="ko-KR"/>
          </a:p>
        </p:txBody>
      </p:sp>
      <p:sp>
        <p:nvSpPr>
          <p:cNvPr id="61" name="직사각형 60"/>
          <p:cNvSpPr/>
          <p:nvPr/>
        </p:nvSpPr>
        <p:spPr>
          <a:xfrm>
            <a:off x="6462569" y="4455531"/>
            <a:ext cx="208377" cy="141869"/>
          </a:xfrm>
          <a:prstGeom prst="rect">
            <a:avLst/>
          </a:prstGeom>
          <a:solidFill>
            <a:srgbClr val="003f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6462569" y="4733347"/>
            <a:ext cx="208378" cy="160017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9334443" y="4348601"/>
            <a:ext cx="2255733" cy="1459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이동</a:t>
            </a:r>
            <a:r>
              <a:rPr lang="en-US" altLang="ko-KR"/>
              <a:t>: </a:t>
            </a:r>
            <a:r>
              <a:rPr lang="ko-KR" altLang="en-US"/>
              <a:t>왼쪽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카메라</a:t>
            </a:r>
            <a:r>
              <a:rPr lang="en-US" altLang="ko-KR"/>
              <a:t>:</a:t>
            </a:r>
            <a:r>
              <a:rPr lang="ko-KR" altLang="en-US"/>
              <a:t>오른쪽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조준</a:t>
            </a:r>
            <a:r>
              <a:rPr lang="en-US" altLang="ko-KR"/>
              <a:t>: </a:t>
            </a:r>
            <a:r>
              <a:rPr lang="ko-KR" altLang="en-US"/>
              <a:t>트리거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사격</a:t>
            </a:r>
            <a:r>
              <a:rPr lang="en-US" altLang="ko-KR"/>
              <a:t>: </a:t>
            </a:r>
            <a:r>
              <a:rPr lang="ko-KR" altLang="en-US"/>
              <a:t>범퍼</a:t>
            </a:r>
            <a:endParaRPr lang="ko-KR" altLang="en-US"/>
          </a:p>
          <a:p>
            <a:pPr lvl="0">
              <a:defRPr/>
            </a:pPr>
            <a:endParaRPr lang="en-US" altLang="ko-KR"/>
          </a:p>
        </p:txBody>
      </p:sp>
      <p:sp>
        <p:nvSpPr>
          <p:cNvPr id="72" name="직사각형 71"/>
          <p:cNvSpPr/>
          <p:nvPr/>
        </p:nvSpPr>
        <p:spPr>
          <a:xfrm>
            <a:off x="9140512" y="4455531"/>
            <a:ext cx="163370" cy="14186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4" name="직사각형 73"/>
          <p:cNvSpPr/>
          <p:nvPr/>
        </p:nvSpPr>
        <p:spPr>
          <a:xfrm>
            <a:off x="9140512" y="5029311"/>
            <a:ext cx="163370" cy="160017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기술요소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개발내용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89140" y="6492875"/>
            <a:ext cx="482599" cy="365125"/>
          </a:xfrm>
        </p:spPr>
        <p:txBody>
          <a:bodyPr/>
          <a:lstStyle/>
          <a:p>
            <a:pPr lvl="0">
              <a:defRPr/>
            </a:pPr>
            <a:r>
              <a:rPr lang="en-US" altLang="ko-KR" b="1">
                <a:solidFill>
                  <a:srgbClr val="b3b0b0"/>
                </a:solidFill>
              </a:rPr>
              <a:t>11</a:t>
            </a:r>
            <a:endParaRPr lang="ko-KR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/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기술요소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601299" y="3881019"/>
            <a:ext cx="410589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조명 </a:t>
            </a:r>
            <a:r>
              <a:rPr lang="en-US" altLang="ko-KR" b="1"/>
              <a:t>&amp; </a:t>
            </a:r>
            <a:r>
              <a:rPr lang="ko-KR" altLang="en-US" b="1"/>
              <a:t>그림자</a:t>
            </a:r>
            <a:r>
              <a:rPr lang="en-US" altLang="ko-KR" b="1"/>
              <a:t>  △</a:t>
            </a:r>
            <a:endParaRPr lang="en-US" altLang="ko-KR" b="1"/>
          </a:p>
          <a:p>
            <a:pPr lvl="0">
              <a:defRPr/>
            </a:pPr>
            <a:r>
              <a:rPr lang="ko-KR" altLang="en-US" sz="1400" b="1"/>
              <a:t>태양의 방향에 따라 캐릭터들의 그림자 생성</a:t>
            </a:r>
            <a:endParaRPr lang="ko-KR" altLang="en-US" sz="1400" b="1"/>
          </a:p>
          <a:p>
            <a:pPr lvl="0">
              <a:defRPr/>
            </a:pPr>
            <a:endParaRPr lang="ko-KR" altLang="en-US" sz="1400" b="1"/>
          </a:p>
        </p:txBody>
      </p:sp>
      <p:sp>
        <p:nvSpPr>
          <p:cNvPr id="25" name="TextBox 24"/>
          <p:cNvSpPr txBox="1"/>
          <p:nvPr/>
        </p:nvSpPr>
        <p:spPr>
          <a:xfrm>
            <a:off x="2601299" y="4809551"/>
            <a:ext cx="4105898" cy="7892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환경 매핑</a:t>
            </a:r>
            <a:r>
              <a:rPr lang="en-US" altLang="ko-KR" b="1"/>
              <a:t> </a:t>
            </a:r>
            <a:endParaRPr lang="en-US" altLang="ko-KR" b="1"/>
          </a:p>
          <a:p>
            <a:pPr lvl="0">
              <a:defRPr/>
            </a:pPr>
            <a:r>
              <a:rPr lang="ko-KR" altLang="en-US" sz="1400" b="1"/>
              <a:t>퍼즐에서의 거울 구현</a:t>
            </a:r>
            <a:endParaRPr lang="ko-KR" altLang="en-US" sz="1400" b="1"/>
          </a:p>
          <a:p>
            <a:pPr lvl="0">
              <a:defRPr/>
            </a:pPr>
            <a:endParaRPr lang="ko-KR" altLang="en-US" sz="1400" b="1"/>
          </a:p>
        </p:txBody>
      </p:sp>
      <p:sp>
        <p:nvSpPr>
          <p:cNvPr id="26" name="TextBox 25"/>
          <p:cNvSpPr txBox="1"/>
          <p:nvPr/>
        </p:nvSpPr>
        <p:spPr>
          <a:xfrm>
            <a:off x="2601299" y="1871388"/>
            <a:ext cx="410589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애니메이션</a:t>
            </a:r>
            <a:r>
              <a:rPr lang="en-US" altLang="ko-KR" b="1"/>
              <a:t>  </a:t>
            </a:r>
            <a:endParaRPr lang="en-US" altLang="ko-KR" b="1"/>
          </a:p>
          <a:p>
            <a:pPr lvl="0">
              <a:defRPr/>
            </a:pPr>
            <a:r>
              <a:rPr lang="ko-KR" altLang="en-US" sz="1400" b="1"/>
              <a:t>캐릭터 및 몬스터의 애니메이션</a:t>
            </a:r>
            <a:endParaRPr lang="ko-KR" altLang="en-US" sz="1400" b="1"/>
          </a:p>
          <a:p>
            <a:pPr lvl="0">
              <a:defRPr/>
            </a:pPr>
            <a:endParaRPr lang="ko-KR" altLang="en-US" sz="1400" b="1"/>
          </a:p>
        </p:txBody>
      </p:sp>
      <p:sp>
        <p:nvSpPr>
          <p:cNvPr id="27" name="TextBox 26"/>
          <p:cNvSpPr txBox="1"/>
          <p:nvPr/>
        </p:nvSpPr>
        <p:spPr>
          <a:xfrm>
            <a:off x="2601299" y="2780606"/>
            <a:ext cx="4105898" cy="789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테셀레이션</a:t>
            </a:r>
            <a:r>
              <a:rPr lang="en-US" altLang="ko-KR" b="1"/>
              <a:t> </a:t>
            </a:r>
            <a:endParaRPr lang="en-US" altLang="ko-KR" b="1"/>
          </a:p>
          <a:p>
            <a:pPr lvl="0">
              <a:defRPr/>
            </a:pPr>
            <a:r>
              <a:rPr lang="ko-KR" altLang="en-US" sz="1400" b="1"/>
              <a:t>지형의 사실적인 묘사를 위한 테셀레이션</a:t>
            </a:r>
            <a:endParaRPr lang="ko-KR" altLang="en-US" sz="1400" b="1"/>
          </a:p>
          <a:p>
            <a:pPr lvl="0">
              <a:defRPr/>
            </a:pPr>
            <a:r>
              <a:rPr lang="ko-KR" altLang="en-US" sz="1400" b="1"/>
              <a:t>거대한 보스 몬스터의 모델 테셀레이션 적용</a:t>
            </a:r>
            <a:endParaRPr lang="ko-KR" altLang="en-US" sz="1400" b="1"/>
          </a:p>
        </p:txBody>
      </p:sp>
      <p:sp>
        <p:nvSpPr>
          <p:cNvPr id="22" name="TextBox 21"/>
          <p:cNvSpPr txBox="1"/>
          <p:nvPr/>
        </p:nvSpPr>
        <p:spPr>
          <a:xfrm>
            <a:off x="7037832" y="4809550"/>
            <a:ext cx="4105898" cy="789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서버</a:t>
            </a:r>
            <a:r>
              <a:rPr lang="en-US" altLang="ko-KR" b="1"/>
              <a:t> △</a:t>
            </a:r>
            <a:endParaRPr lang="en-US" altLang="ko-KR" b="1"/>
          </a:p>
          <a:p>
            <a:pPr lvl="0">
              <a:defRPr/>
            </a:pPr>
            <a:r>
              <a:rPr lang="ko-KR" altLang="en-US" sz="1400" b="1"/>
              <a:t>윈도우 소켓 기반 확장성있는 서버 코드 구현</a:t>
            </a:r>
            <a:endParaRPr lang="ko-KR" altLang="en-US" sz="1400" b="1"/>
          </a:p>
          <a:p>
            <a:pPr lvl="0">
              <a:defRPr/>
            </a:pPr>
            <a:r>
              <a:rPr lang="ko-KR" altLang="en-US" sz="1400" b="1"/>
              <a:t>최대 </a:t>
            </a:r>
            <a:r>
              <a:rPr lang="en-US" altLang="ko-KR" sz="1400" b="1"/>
              <a:t>5</a:t>
            </a:r>
            <a:r>
              <a:rPr lang="ko-KR" altLang="en-US" sz="1400" b="1"/>
              <a:t>인 접속 멀티플레이 모드 구현</a:t>
            </a:r>
            <a:endParaRPr lang="en-US" altLang="ko-KR" sz="1400" b="1"/>
          </a:p>
        </p:txBody>
      </p:sp>
      <p:sp>
        <p:nvSpPr>
          <p:cNvPr id="23" name="TextBox 22"/>
          <p:cNvSpPr txBox="1"/>
          <p:nvPr/>
        </p:nvSpPr>
        <p:spPr>
          <a:xfrm>
            <a:off x="7037832" y="2780606"/>
            <a:ext cx="4105898" cy="789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충돌처리</a:t>
            </a:r>
            <a:r>
              <a:rPr lang="en-US" altLang="ko-KR" b="1"/>
              <a:t> </a:t>
            </a:r>
            <a:endParaRPr lang="en-US" altLang="ko-KR" b="1"/>
          </a:p>
          <a:p>
            <a:pPr lvl="0">
              <a:defRPr/>
            </a:pPr>
            <a:r>
              <a:rPr lang="ko-KR" altLang="en-US" sz="1400" b="1"/>
              <a:t>지형</a:t>
            </a:r>
            <a:r>
              <a:rPr lang="en-US" altLang="ko-KR" sz="1400" b="1"/>
              <a:t>, </a:t>
            </a:r>
            <a:r>
              <a:rPr lang="ko-KR" altLang="en-US" sz="1400" b="1"/>
              <a:t>몬스터</a:t>
            </a:r>
            <a:r>
              <a:rPr lang="en-US" altLang="ko-KR" sz="1400" b="1"/>
              <a:t>, </a:t>
            </a:r>
            <a:r>
              <a:rPr lang="ko-KR" altLang="en-US" sz="1400" b="1"/>
              <a:t>퍼즐 등 각 오브젝트에 적합한 </a:t>
            </a:r>
            <a:endParaRPr lang="ko-KR" altLang="en-US" sz="1400" b="1"/>
          </a:p>
          <a:p>
            <a:pPr lvl="0">
              <a:defRPr/>
            </a:pPr>
            <a:r>
              <a:rPr lang="ko-KR" altLang="en-US" sz="1400" b="1"/>
              <a:t>다양한 충돌처리 구현</a:t>
            </a:r>
            <a:endParaRPr lang="ko-KR" altLang="en-US" sz="1400" b="1"/>
          </a:p>
        </p:txBody>
      </p:sp>
      <p:sp>
        <p:nvSpPr>
          <p:cNvPr id="24" name="TextBox 23"/>
          <p:cNvSpPr txBox="1"/>
          <p:nvPr/>
        </p:nvSpPr>
        <p:spPr>
          <a:xfrm>
            <a:off x="7037832" y="3881019"/>
            <a:ext cx="410589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/>
              <a:t>블러링</a:t>
            </a:r>
            <a:r>
              <a:rPr lang="en-US" altLang="ko-KR" b="1"/>
              <a:t> </a:t>
            </a:r>
            <a:endParaRPr lang="en-US" altLang="ko-KR" b="1"/>
          </a:p>
          <a:p>
            <a:pPr lvl="0">
              <a:defRPr/>
            </a:pPr>
            <a:r>
              <a:rPr lang="ko-KR" altLang="en-US" sz="1400" b="1"/>
              <a:t>안개 효과를 통해 보스와의 거리 표현</a:t>
            </a:r>
            <a:endParaRPr lang="ko-KR" altLang="en-US" sz="1400" b="1"/>
          </a:p>
          <a:p>
            <a:pPr lvl="0">
              <a:defRPr/>
            </a:pPr>
            <a:endParaRPr lang="ko-KR" altLang="en-US" sz="1400" b="1"/>
          </a:p>
        </p:txBody>
      </p:sp>
      <p:sp>
        <p:nvSpPr>
          <p:cNvPr id="28" name="TextBox 27"/>
          <p:cNvSpPr txBox="1"/>
          <p:nvPr/>
        </p:nvSpPr>
        <p:spPr>
          <a:xfrm>
            <a:off x="7037832" y="1808509"/>
            <a:ext cx="4105898" cy="789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AI △</a:t>
            </a:r>
            <a:endParaRPr lang="en-US" altLang="ko-KR" b="1"/>
          </a:p>
          <a:p>
            <a:pPr lvl="0">
              <a:defRPr/>
            </a:pPr>
            <a:r>
              <a:rPr lang="en-US" altLang="ko-KR" sz="1400" b="1"/>
              <a:t>FSM </a:t>
            </a:r>
            <a:r>
              <a:rPr lang="ko-KR" altLang="en-US" sz="1400" b="1"/>
              <a:t>을 적용하여</a:t>
            </a:r>
            <a:endParaRPr lang="ko-KR" altLang="en-US" sz="1400" b="1"/>
          </a:p>
          <a:p>
            <a:pPr lvl="0">
              <a:defRPr/>
            </a:pPr>
            <a:r>
              <a:rPr lang="ko-KR" altLang="en-US" sz="1400" b="1"/>
              <a:t>플레이어의 행동</a:t>
            </a:r>
            <a:r>
              <a:rPr lang="en-US" altLang="ko-KR" sz="1400" b="1"/>
              <a:t>, </a:t>
            </a:r>
            <a:r>
              <a:rPr lang="ko-KR" altLang="en-US" sz="1400" b="1"/>
              <a:t>거리 등에 반응하는 몬스터</a:t>
            </a:r>
            <a:endParaRPr lang="ko-KR" altLang="en-US" sz="14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6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-</a:t>
            </a:r>
            <a:r>
              <a:rPr lang="ko-KR" altLang="en-US" sz="2000" b="1">
                <a:solidFill>
                  <a:schemeClr val="accent4"/>
                </a:solidFill>
              </a:rPr>
              <a:t> 게임 맵 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48" name="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2270235" y="908685"/>
            <a:ext cx="3825764" cy="2520315"/>
          </a:xfrm>
          <a:prstGeom prst="rect">
            <a:avLst/>
          </a:prstGeom>
        </p:spPr>
      </p:pic>
      <p:pic>
        <p:nvPicPr>
          <p:cNvPr id="49" name="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6095999" y="920277"/>
            <a:ext cx="3629025" cy="2508722"/>
          </a:xfrm>
          <a:prstGeom prst="rect">
            <a:avLst/>
          </a:prstGeom>
        </p:spPr>
      </p:pic>
      <p:pic>
        <p:nvPicPr>
          <p:cNvPr id="50" name=""/>
          <p:cNvPicPr/>
          <p:nvPr/>
        </p:nvPicPr>
        <p:blipFill rotWithShape="1">
          <a:blip r:embed="rId5"/>
          <a:stretch>
            <a:fillRect/>
          </a:stretch>
        </p:blipFill>
        <p:spPr>
          <a:xfrm>
            <a:off x="2286000" y="3429000"/>
            <a:ext cx="3810000" cy="2110612"/>
          </a:xfrm>
          <a:prstGeom prst="rect">
            <a:avLst/>
          </a:prstGeom>
        </p:spPr>
      </p:pic>
      <p:pic>
        <p:nvPicPr>
          <p:cNvPr id="52" name=""/>
          <p:cNvPicPr/>
          <p:nvPr/>
        </p:nvPicPr>
        <p:blipFill rotWithShape="1">
          <a:blip r:embed="rId6"/>
          <a:stretch>
            <a:fillRect/>
          </a:stretch>
        </p:blipFill>
        <p:spPr>
          <a:xfrm>
            <a:off x="6096000" y="3429000"/>
            <a:ext cx="3648074" cy="2102307"/>
          </a:xfrm>
          <a:prstGeom prst="rect">
            <a:avLst/>
          </a:prstGeom>
        </p:spPr>
      </p:pic>
      <p:sp>
        <p:nvSpPr>
          <p:cNvPr id="53" name="TextBox 40"/>
          <p:cNvSpPr txBox="1"/>
          <p:nvPr/>
        </p:nvSpPr>
        <p:spPr>
          <a:xfrm>
            <a:off x="1674911" y="5630697"/>
            <a:ext cx="4686135" cy="1122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>
                <a:solidFill>
                  <a:srgbClr val="003f60"/>
                </a:solidFill>
              </a:rPr>
              <a:t>게임 지형 제작</a:t>
            </a:r>
            <a:endParaRPr lang="ko-KR" altLang="en-US" sz="2000" b="1">
              <a:solidFill>
                <a:srgbClr val="003f60"/>
              </a:solidFill>
            </a:endParaRPr>
          </a:p>
          <a:p>
            <a:pPr lvl="0">
              <a:defRPr/>
            </a:pPr>
            <a:endParaRPr lang="en-US" altLang="ko-KR" sz="1600" b="1"/>
          </a:p>
          <a:p>
            <a:pPr lvl="0">
              <a:defRPr/>
            </a:pPr>
            <a:r>
              <a:rPr lang="ko-KR" altLang="en-US" sz="1600" b="1"/>
              <a:t>지형의 사실적인 묘사를 위한 테셀레이션 적용 </a:t>
            </a:r>
            <a:endParaRPr lang="ko-KR" altLang="en-US" sz="1600" b="1"/>
          </a:p>
          <a:p>
            <a:pPr lvl="0">
              <a:defRPr/>
            </a:pPr>
            <a:endParaRPr lang="ko-KR" altLang="en-US" sz="1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7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-</a:t>
            </a:r>
            <a:r>
              <a:rPr lang="ko-KR" altLang="en-US" sz="2000" b="1">
                <a:solidFill>
                  <a:schemeClr val="accent4"/>
                </a:solidFill>
              </a:rPr>
              <a:t> 게임 </a:t>
            </a:r>
            <a:r>
              <a:rPr lang="en-US" altLang="ko-KR" sz="2000" b="1">
                <a:solidFill>
                  <a:schemeClr val="accent4"/>
                </a:solidFill>
              </a:rPr>
              <a:t>UI / </a:t>
            </a:r>
            <a:r>
              <a:rPr lang="ko-KR" altLang="en-US" sz="2000" b="1">
                <a:solidFill>
                  <a:schemeClr val="accent4"/>
                </a:solidFill>
              </a:rPr>
              <a:t>거울 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5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7782" y="1597998"/>
            <a:ext cx="5529196" cy="3448176"/>
          </a:xfrm>
          <a:prstGeom prst="rect">
            <a:avLst/>
          </a:prstGeom>
        </p:spPr>
      </p:pic>
      <p:pic>
        <p:nvPicPr>
          <p:cNvPr id="5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799625" y="1647190"/>
            <a:ext cx="4296374" cy="3385508"/>
          </a:xfrm>
          <a:prstGeom prst="rect">
            <a:avLst/>
          </a:prstGeom>
        </p:spPr>
      </p:pic>
      <p:sp>
        <p:nvSpPr>
          <p:cNvPr id="56" name="TextBox 40"/>
          <p:cNvSpPr txBox="1"/>
          <p:nvPr/>
        </p:nvSpPr>
        <p:spPr>
          <a:xfrm>
            <a:off x="1733228" y="5329397"/>
            <a:ext cx="4686135" cy="1431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>
                <a:solidFill>
                  <a:srgbClr val="003f60"/>
                </a:solidFill>
              </a:rPr>
              <a:t>미니맵 </a:t>
            </a:r>
            <a:r>
              <a:rPr lang="en-US" altLang="ko-KR" sz="2000" b="1">
                <a:solidFill>
                  <a:srgbClr val="003f60"/>
                </a:solidFill>
              </a:rPr>
              <a:t>/</a:t>
            </a:r>
            <a:r>
              <a:rPr lang="ko-KR" altLang="en-US" sz="2000" b="1">
                <a:solidFill>
                  <a:srgbClr val="003f60"/>
                </a:solidFill>
              </a:rPr>
              <a:t> </a:t>
            </a:r>
            <a:r>
              <a:rPr lang="en-US" altLang="ko-KR" sz="2000" b="1">
                <a:solidFill>
                  <a:srgbClr val="003f60"/>
                </a:solidFill>
              </a:rPr>
              <a:t>UI</a:t>
            </a:r>
            <a:r>
              <a:rPr lang="ko-KR" altLang="en-US" sz="2000" b="1">
                <a:solidFill>
                  <a:srgbClr val="003f60"/>
                </a:solidFill>
              </a:rPr>
              <a:t> </a:t>
            </a:r>
            <a:endParaRPr lang="ko-KR" altLang="en-US" sz="2000" b="1">
              <a:solidFill>
                <a:srgbClr val="003f60"/>
              </a:solidFill>
            </a:endParaRPr>
          </a:p>
          <a:p>
            <a:pPr lvl="0">
              <a:defRPr/>
            </a:pPr>
            <a:endParaRPr lang="en-US" altLang="ko-KR" sz="1600" b="1"/>
          </a:p>
          <a:p>
            <a:pPr lvl="0">
              <a:defRPr/>
            </a:pPr>
            <a:r>
              <a:rPr lang="ko-KR" altLang="en-US" sz="1600" b="1"/>
              <a:t>탑뷰 시점을 이용한 미니맵 구현 </a:t>
            </a:r>
            <a:endParaRPr lang="ko-KR" altLang="en-US" sz="1600" b="1"/>
          </a:p>
          <a:p>
            <a:pPr lvl="0">
              <a:defRPr/>
            </a:pPr>
            <a:r>
              <a:rPr lang="ko-KR" altLang="en-US" sz="1600" b="1"/>
              <a:t>플레이어의 체력</a:t>
            </a:r>
            <a:r>
              <a:rPr lang="en-US" altLang="ko-KR" sz="1600" b="1"/>
              <a:t>/</a:t>
            </a:r>
            <a:r>
              <a:rPr lang="ko-KR" altLang="en-US" sz="1600" b="1"/>
              <a:t>기력</a:t>
            </a:r>
            <a:r>
              <a:rPr lang="en-US" altLang="ko-KR" sz="1600" b="1"/>
              <a:t>/</a:t>
            </a:r>
            <a:r>
              <a:rPr lang="ko-KR" altLang="en-US" sz="1600" b="1"/>
              <a:t>무기를 표현한 </a:t>
            </a:r>
            <a:r>
              <a:rPr lang="en-US" altLang="ko-KR" sz="1600" b="1"/>
              <a:t>UI</a:t>
            </a:r>
            <a:endParaRPr lang="en-US" altLang="ko-KR" sz="1600" b="1"/>
          </a:p>
          <a:p>
            <a:pPr lvl="0">
              <a:defRPr/>
            </a:pPr>
            <a:endParaRPr lang="en-US" altLang="ko-KR" sz="2000" b="1">
              <a:solidFill>
                <a:srgbClr val="003f60"/>
              </a:solidFill>
            </a:endParaRPr>
          </a:p>
        </p:txBody>
      </p:sp>
      <p:sp>
        <p:nvSpPr>
          <p:cNvPr id="57" name="TextBox 40"/>
          <p:cNvSpPr txBox="1"/>
          <p:nvPr/>
        </p:nvSpPr>
        <p:spPr>
          <a:xfrm>
            <a:off x="6436732" y="5387714"/>
            <a:ext cx="5755268" cy="87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>
                <a:solidFill>
                  <a:srgbClr val="003f60"/>
                </a:solidFill>
              </a:rPr>
              <a:t>거울 </a:t>
            </a:r>
            <a:endParaRPr lang="ko-KR" altLang="en-US" sz="2000" b="1">
              <a:solidFill>
                <a:srgbClr val="003f60"/>
              </a:solidFill>
            </a:endParaRPr>
          </a:p>
          <a:p>
            <a:pPr lvl="0">
              <a:defRPr/>
            </a:pPr>
            <a:endParaRPr lang="en-US" altLang="ko-KR" sz="1600" b="1">
              <a:solidFill>
                <a:srgbClr val="003f60"/>
              </a:solidFill>
            </a:endParaRPr>
          </a:p>
          <a:p>
            <a:pPr lvl="0">
              <a:defRPr/>
            </a:pPr>
            <a:r>
              <a:rPr lang="ko-KR" altLang="en-US" sz="1600" b="1"/>
              <a:t>퍼즐을 구현하기 위해 필요한 기술적인 요소인 거울 구현</a:t>
            </a:r>
            <a:endParaRPr lang="ko-KR" altLang="en-US" sz="1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8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-</a:t>
            </a:r>
            <a:r>
              <a:rPr lang="ko-KR" altLang="en-US" sz="2000" b="1">
                <a:solidFill>
                  <a:schemeClr val="accent4"/>
                </a:solidFill>
              </a:rPr>
              <a:t> 게임 </a:t>
            </a:r>
            <a:r>
              <a:rPr lang="en-US" altLang="ko-KR" sz="2000" b="1">
                <a:solidFill>
                  <a:schemeClr val="accent4"/>
                </a:solidFill>
              </a:rPr>
              <a:t>UI / </a:t>
            </a:r>
            <a:r>
              <a:rPr lang="ko-KR" altLang="en-US" sz="2000" b="1">
                <a:solidFill>
                  <a:schemeClr val="accent4"/>
                </a:solidFill>
              </a:rPr>
              <a:t>거울 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5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7782" y="1597998"/>
            <a:ext cx="5529196" cy="3448176"/>
          </a:xfrm>
          <a:prstGeom prst="rect">
            <a:avLst/>
          </a:prstGeom>
        </p:spPr>
      </p:pic>
      <p:pic>
        <p:nvPicPr>
          <p:cNvPr id="5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799625" y="1647190"/>
            <a:ext cx="4296374" cy="3385508"/>
          </a:xfrm>
          <a:prstGeom prst="rect">
            <a:avLst/>
          </a:prstGeom>
        </p:spPr>
      </p:pic>
      <p:sp>
        <p:nvSpPr>
          <p:cNvPr id="56" name="TextBox 40"/>
          <p:cNvSpPr txBox="1"/>
          <p:nvPr/>
        </p:nvSpPr>
        <p:spPr>
          <a:xfrm>
            <a:off x="1733228" y="5329397"/>
            <a:ext cx="4686135" cy="1431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>
                <a:solidFill>
                  <a:srgbClr val="003f60"/>
                </a:solidFill>
              </a:rPr>
              <a:t>미니맵 </a:t>
            </a:r>
            <a:r>
              <a:rPr lang="en-US" altLang="ko-KR" sz="2000" b="1">
                <a:solidFill>
                  <a:srgbClr val="003f60"/>
                </a:solidFill>
              </a:rPr>
              <a:t>/</a:t>
            </a:r>
            <a:r>
              <a:rPr lang="ko-KR" altLang="en-US" sz="2000" b="1">
                <a:solidFill>
                  <a:srgbClr val="003f60"/>
                </a:solidFill>
              </a:rPr>
              <a:t> </a:t>
            </a:r>
            <a:r>
              <a:rPr lang="en-US" altLang="ko-KR" sz="2000" b="1">
                <a:solidFill>
                  <a:srgbClr val="003f60"/>
                </a:solidFill>
              </a:rPr>
              <a:t>UI</a:t>
            </a:r>
            <a:r>
              <a:rPr lang="ko-KR" altLang="en-US" sz="2000" b="1">
                <a:solidFill>
                  <a:srgbClr val="003f60"/>
                </a:solidFill>
              </a:rPr>
              <a:t> </a:t>
            </a:r>
            <a:endParaRPr lang="ko-KR" altLang="en-US" sz="2000" b="1">
              <a:solidFill>
                <a:srgbClr val="003f60"/>
              </a:solidFill>
            </a:endParaRPr>
          </a:p>
          <a:p>
            <a:pPr lvl="0">
              <a:defRPr/>
            </a:pPr>
            <a:endParaRPr lang="en-US" altLang="ko-KR" sz="1600" b="1"/>
          </a:p>
          <a:p>
            <a:pPr lvl="0">
              <a:defRPr/>
            </a:pPr>
            <a:r>
              <a:rPr lang="ko-KR" altLang="en-US" sz="1600" b="1"/>
              <a:t>일반적인 방법으로 보면 피해를 입는 오브젝트</a:t>
            </a:r>
            <a:endParaRPr lang="ko-KR" altLang="en-US" sz="1600" b="1"/>
          </a:p>
          <a:p>
            <a:pPr lvl="0">
              <a:defRPr/>
            </a:pPr>
            <a:r>
              <a:rPr lang="en-US" altLang="ko-KR" sz="1600" b="1"/>
              <a:t>-&gt;</a:t>
            </a:r>
            <a:r>
              <a:rPr lang="ko-KR" altLang="en-US" sz="1600" b="1"/>
              <a:t>거울을 통해 시야를 확보하고 이동해야 한다</a:t>
            </a:r>
            <a:endParaRPr lang="ko-KR" altLang="en-US" sz="1600" b="1"/>
          </a:p>
          <a:p>
            <a:pPr lvl="0">
              <a:defRPr/>
            </a:pPr>
            <a:endParaRPr lang="en-US" altLang="ko-KR" sz="2000" b="1">
              <a:solidFill>
                <a:srgbClr val="003f60"/>
              </a:solidFill>
            </a:endParaRPr>
          </a:p>
        </p:txBody>
      </p:sp>
      <p:sp>
        <p:nvSpPr>
          <p:cNvPr id="57" name="TextBox 40"/>
          <p:cNvSpPr txBox="1"/>
          <p:nvPr/>
        </p:nvSpPr>
        <p:spPr>
          <a:xfrm>
            <a:off x="6436732" y="5387714"/>
            <a:ext cx="5755268" cy="1125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>
                <a:solidFill>
                  <a:srgbClr val="003f60"/>
                </a:solidFill>
              </a:rPr>
              <a:t>협력 퍼즐을 위한 거울 </a:t>
            </a:r>
            <a:endParaRPr lang="ko-KR" altLang="en-US" sz="2000" b="1">
              <a:solidFill>
                <a:srgbClr val="003f60"/>
              </a:solidFill>
            </a:endParaRPr>
          </a:p>
          <a:p>
            <a:pPr lvl="0">
              <a:defRPr/>
            </a:pPr>
            <a:endParaRPr lang="en-US" altLang="ko-KR" sz="1600" b="1">
              <a:solidFill>
                <a:srgbClr val="003f60"/>
              </a:solidFill>
            </a:endParaRPr>
          </a:p>
          <a:p>
            <a:pPr lvl="0">
              <a:defRPr/>
            </a:pPr>
            <a:r>
              <a:rPr lang="ko-KR" altLang="en-US" sz="1600" b="1"/>
              <a:t>두사람이 함께 풀어야 하는 바닥의 퍼즐</a:t>
            </a:r>
            <a:endParaRPr lang="ko-KR" altLang="en-US" sz="1600" b="1"/>
          </a:p>
          <a:p>
            <a:pPr lvl="0">
              <a:defRPr/>
            </a:pPr>
            <a:r>
              <a:rPr lang="en-US" altLang="ko-KR" sz="1600" b="1"/>
              <a:t>-&gt;</a:t>
            </a:r>
            <a:r>
              <a:rPr lang="ko-KR" altLang="en-US" sz="1600" b="1"/>
              <a:t>양측의 플레이어 퍼즐이 이어지면 문이 열림</a:t>
            </a:r>
            <a:endParaRPr lang="en-US" altLang="ko-KR" sz="1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553029" cy="6858000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endParaRPr lang="ko-KR" altLang="en-US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50" r="38990" b="19250"/>
          <a:stretch>
            <a:fillRect/>
          </a:stretch>
        </p:blipFill>
        <p:spPr>
          <a:xfrm>
            <a:off x="12700" y="4232631"/>
            <a:ext cx="1553028" cy="2625369"/>
          </a:xfrm>
        </p:spPr>
      </p:pic>
      <p:sp>
        <p:nvSpPr>
          <p:cNvPr id="8" name="TextBox 7"/>
          <p:cNvSpPr txBox="1"/>
          <p:nvPr/>
        </p:nvSpPr>
        <p:spPr>
          <a:xfrm>
            <a:off x="211817" y="147839"/>
            <a:ext cx="1154794" cy="50318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게임개요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게임조작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기술요소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역할분담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b="1">
                <a:solidFill>
                  <a:schemeClr val="accent4"/>
                </a:solidFill>
              </a:rPr>
              <a:t>개발내용</a:t>
            </a:r>
            <a:endParaRPr lang="ko-KR" altLang="en-US" b="1">
              <a:solidFill>
                <a:schemeClr val="accent4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문제보안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개발일정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</a:rPr>
              <a:t>데모시연</a:t>
            </a:r>
            <a:endParaRPr lang="ko-KR" altLang="en-US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-12699" y="6492875"/>
            <a:ext cx="303178" cy="365125"/>
          </a:xfrm>
        </p:spPr>
        <p:txBody>
          <a:bodyPr/>
          <a:lstStyle/>
          <a:p>
            <a:pPr lvl="0">
              <a:defRPr/>
            </a:pPr>
            <a:fld id="{EDA04D3A-2569-45D4-B9E8-2EB02A007D5C}" type="slidenum">
              <a:rPr lang="en-US" altLang="en-US" b="1">
                <a:solidFill>
                  <a:srgbClr val="b3b0b0"/>
                </a:solidFill>
              </a:rPr>
              <a:pPr lvl="0">
                <a:defRPr/>
              </a:pPr>
              <a:t>9</a:t>
            </a:fld>
            <a:endParaRPr lang="en-US" altLang="en-US" b="1">
              <a:solidFill>
                <a:srgbClr val="b3b0b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14999" y="0"/>
            <a:ext cx="10177000" cy="753556"/>
          </a:xfrm>
          <a:prstGeom prst="rect">
            <a:avLst/>
          </a:prstGeom>
          <a:solidFill>
            <a:srgbClr val="003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altLang="ko-KR" sz="2000" b="1">
                <a:solidFill>
                  <a:schemeClr val="accent4"/>
                </a:solidFill>
              </a:rPr>
              <a:t> </a:t>
            </a:r>
            <a:r>
              <a:rPr lang="ko-KR" altLang="en-US" sz="2000" b="1">
                <a:solidFill>
                  <a:schemeClr val="accent4"/>
                </a:solidFill>
              </a:rPr>
              <a:t>개발내용 </a:t>
            </a:r>
            <a:r>
              <a:rPr lang="en-US" altLang="ko-KR" sz="2000" b="1">
                <a:solidFill>
                  <a:schemeClr val="accent4"/>
                </a:solidFill>
              </a:rPr>
              <a:t>-</a:t>
            </a:r>
            <a:r>
              <a:rPr lang="ko-KR" altLang="en-US" sz="2000" b="1">
                <a:solidFill>
                  <a:schemeClr val="accent4"/>
                </a:solidFill>
              </a:rPr>
              <a:t> 게임 </a:t>
            </a:r>
            <a:r>
              <a:rPr lang="en-US" altLang="ko-KR" sz="2000" b="1">
                <a:solidFill>
                  <a:schemeClr val="accent4"/>
                </a:solidFill>
              </a:rPr>
              <a:t>UI / </a:t>
            </a:r>
            <a:r>
              <a:rPr lang="ko-KR" altLang="en-US" sz="2000" b="1">
                <a:solidFill>
                  <a:schemeClr val="accent4"/>
                </a:solidFill>
              </a:rPr>
              <a:t>거울 </a:t>
            </a:r>
            <a:endParaRPr lang="ko-KR" altLang="en-US" sz="2000" b="1">
              <a:solidFill>
                <a:schemeClr val="accent4"/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 rot="0">
            <a:off x="1553027" y="0"/>
            <a:ext cx="461975" cy="753557"/>
            <a:chOff x="1553027" y="0"/>
            <a:chExt cx="461975" cy="753557"/>
          </a:xfrm>
        </p:grpSpPr>
        <p:sp>
          <p:nvSpPr>
            <p:cNvPr id="19" name="직사각형 18"/>
            <p:cNvSpPr/>
            <p:nvPr/>
          </p:nvSpPr>
          <p:spPr>
            <a:xfrm>
              <a:off x="1553028" y="0"/>
              <a:ext cx="461974" cy="753556"/>
            </a:xfrm>
            <a:prstGeom prst="rect">
              <a:avLst/>
            </a:prstGeom>
            <a:solidFill>
              <a:srgbClr val="003f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just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53027" y="1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739443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925859" y="0"/>
              <a:ext cx="89142" cy="75355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5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7782" y="1597998"/>
            <a:ext cx="5529196" cy="3448176"/>
          </a:xfrm>
          <a:prstGeom prst="rect">
            <a:avLst/>
          </a:prstGeom>
        </p:spPr>
      </p:pic>
      <p:pic>
        <p:nvPicPr>
          <p:cNvPr id="5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799625" y="1647190"/>
            <a:ext cx="4296374" cy="3385508"/>
          </a:xfrm>
          <a:prstGeom prst="rect">
            <a:avLst/>
          </a:prstGeom>
        </p:spPr>
      </p:pic>
      <p:sp>
        <p:nvSpPr>
          <p:cNvPr id="56" name="TextBox 40"/>
          <p:cNvSpPr txBox="1"/>
          <p:nvPr/>
        </p:nvSpPr>
        <p:spPr>
          <a:xfrm>
            <a:off x="1733228" y="5329397"/>
            <a:ext cx="4686135" cy="1431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>
                <a:solidFill>
                  <a:srgbClr val="003f60"/>
                </a:solidFill>
              </a:rPr>
              <a:t>미니맵 </a:t>
            </a:r>
            <a:r>
              <a:rPr lang="en-US" altLang="ko-KR" sz="2000" b="1">
                <a:solidFill>
                  <a:srgbClr val="003f60"/>
                </a:solidFill>
              </a:rPr>
              <a:t>/</a:t>
            </a:r>
            <a:r>
              <a:rPr lang="ko-KR" altLang="en-US" sz="2000" b="1">
                <a:solidFill>
                  <a:srgbClr val="003f60"/>
                </a:solidFill>
              </a:rPr>
              <a:t> </a:t>
            </a:r>
            <a:r>
              <a:rPr lang="en-US" altLang="ko-KR" sz="2000" b="1">
                <a:solidFill>
                  <a:srgbClr val="003f60"/>
                </a:solidFill>
              </a:rPr>
              <a:t>UI</a:t>
            </a:r>
            <a:r>
              <a:rPr lang="ko-KR" altLang="en-US" sz="2000" b="1">
                <a:solidFill>
                  <a:srgbClr val="003f60"/>
                </a:solidFill>
              </a:rPr>
              <a:t> </a:t>
            </a:r>
            <a:endParaRPr lang="ko-KR" altLang="en-US" sz="2000" b="1">
              <a:solidFill>
                <a:srgbClr val="003f60"/>
              </a:solidFill>
            </a:endParaRPr>
          </a:p>
          <a:p>
            <a:pPr lvl="0">
              <a:defRPr/>
            </a:pPr>
            <a:endParaRPr lang="en-US" altLang="ko-KR" sz="1600" b="1"/>
          </a:p>
          <a:p>
            <a:pPr lvl="0">
              <a:defRPr/>
            </a:pPr>
            <a:r>
              <a:rPr lang="ko-KR" altLang="en-US" sz="1600" b="1"/>
              <a:t>일반적인 방법으로 보면 피해를 입는 오브젝트</a:t>
            </a:r>
            <a:endParaRPr lang="ko-KR" altLang="en-US" sz="1600" b="1"/>
          </a:p>
          <a:p>
            <a:pPr lvl="0">
              <a:defRPr/>
            </a:pPr>
            <a:r>
              <a:rPr lang="en-US" altLang="ko-KR" sz="1600" b="1"/>
              <a:t>-&gt;</a:t>
            </a:r>
            <a:r>
              <a:rPr lang="ko-KR" altLang="en-US" sz="1600" b="1"/>
              <a:t>거울을 통해 시야를 확보하고 이동해야 한다</a:t>
            </a:r>
            <a:endParaRPr lang="ko-KR" altLang="en-US" sz="1600" b="1"/>
          </a:p>
          <a:p>
            <a:pPr lvl="0">
              <a:defRPr/>
            </a:pPr>
            <a:endParaRPr lang="en-US" altLang="ko-KR" sz="2000" b="1">
              <a:solidFill>
                <a:srgbClr val="003f60"/>
              </a:solidFill>
            </a:endParaRPr>
          </a:p>
        </p:txBody>
      </p:sp>
      <p:sp>
        <p:nvSpPr>
          <p:cNvPr id="57" name="TextBox 40"/>
          <p:cNvSpPr txBox="1"/>
          <p:nvPr/>
        </p:nvSpPr>
        <p:spPr>
          <a:xfrm>
            <a:off x="6436732" y="5387714"/>
            <a:ext cx="5755268" cy="1125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b="1">
                <a:solidFill>
                  <a:srgbClr val="003f60"/>
                </a:solidFill>
              </a:rPr>
              <a:t>협력 퍼즐을 위한 거울 </a:t>
            </a:r>
            <a:endParaRPr lang="ko-KR" altLang="en-US" sz="2000" b="1">
              <a:solidFill>
                <a:srgbClr val="003f60"/>
              </a:solidFill>
            </a:endParaRPr>
          </a:p>
          <a:p>
            <a:pPr lvl="0">
              <a:defRPr/>
            </a:pPr>
            <a:endParaRPr lang="en-US" altLang="ko-KR" sz="1600" b="1">
              <a:solidFill>
                <a:srgbClr val="003f60"/>
              </a:solidFill>
            </a:endParaRPr>
          </a:p>
          <a:p>
            <a:pPr lvl="0">
              <a:defRPr/>
            </a:pPr>
            <a:r>
              <a:rPr lang="ko-KR" altLang="en-US" sz="1600" b="1"/>
              <a:t>두사람이 함께 풀어야 하는 바닥의 퍼즐</a:t>
            </a:r>
            <a:endParaRPr lang="ko-KR" altLang="en-US" sz="1600" b="1"/>
          </a:p>
          <a:p>
            <a:pPr lvl="0">
              <a:defRPr/>
            </a:pPr>
            <a:r>
              <a:rPr lang="en-US" altLang="ko-KR" sz="1600" b="1"/>
              <a:t>-&gt;</a:t>
            </a:r>
            <a:r>
              <a:rPr lang="ko-KR" altLang="en-US" sz="1600" b="1"/>
              <a:t>양측의 플레이어 퍼즐이 이어지면 문이 열림</a:t>
            </a:r>
            <a:endParaRPr lang="en-US" altLang="ko-KR" sz="1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1143</ep:Words>
  <ep:PresentationFormat>와이드스크린</ep:PresentationFormat>
  <ep:Paragraphs>636</ep:Paragraphs>
  <ep:Slides>16</ep:Slides>
  <ep:Notes>3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ep:HeadingPairs>
  <ep:TitlesOfParts>
    <vt:vector size="17" baseType="lpstr">
      <vt:lpstr>Office 테마</vt:lpstr>
      <vt:lpstr>PowerPoint 프레젠테이션</vt:lpstr>
      <vt:lpstr>목차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2020-12-02T06:38:54.000</dcterms:created>
  <dc:creator>Lee TaeHoon</dc:creator>
  <cp:lastModifiedBy>zx072</cp:lastModifiedBy>
  <dcterms:modified xsi:type="dcterms:W3CDTF">2021-05-10T10:24:01.773</dcterms:modified>
  <cp:revision>122</cp:revision>
  <dc:title>제목</dc:title>
  <cp:version>1000.0000.01</cp:version>
</cp:coreProperties>
</file>

<file path=docProps/thumbnail.jpeg>
</file>